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4"/>
  </p:notesMasterIdLst>
  <p:sldIdLst>
    <p:sldId id="256" r:id="rId5"/>
    <p:sldId id="317" r:id="rId6"/>
    <p:sldId id="318" r:id="rId7"/>
    <p:sldId id="257" r:id="rId8"/>
    <p:sldId id="321" r:id="rId9"/>
    <p:sldId id="316" r:id="rId10"/>
    <p:sldId id="319" r:id="rId11"/>
    <p:sldId id="297" r:id="rId12"/>
    <p:sldId id="311" r:id="rId13"/>
    <p:sldId id="312" r:id="rId14"/>
    <p:sldId id="283" r:id="rId15"/>
    <p:sldId id="298" r:id="rId16"/>
    <p:sldId id="328" r:id="rId17"/>
    <p:sldId id="296" r:id="rId18"/>
    <p:sldId id="320" r:id="rId19"/>
    <p:sldId id="294" r:id="rId20"/>
    <p:sldId id="285" r:id="rId21"/>
    <p:sldId id="299" r:id="rId22"/>
    <p:sldId id="284" r:id="rId23"/>
    <p:sldId id="326" r:id="rId24"/>
    <p:sldId id="327" r:id="rId25"/>
    <p:sldId id="306" r:id="rId26"/>
    <p:sldId id="308" r:id="rId27"/>
    <p:sldId id="322" r:id="rId28"/>
    <p:sldId id="323" r:id="rId29"/>
    <p:sldId id="324" r:id="rId30"/>
    <p:sldId id="325" r:id="rId31"/>
    <p:sldId id="266" r:id="rId32"/>
    <p:sldId id="26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F31A46-6E26-4AFE-92F6-D6D3407453F1}" v="39" dt="2025-09-23T20:50:14.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E7C85-FEF4-475B-B11F-2E852607B681}"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E0019-B5C8-42C1-8380-1AC18543059A}" type="slidenum">
              <a:rPr lang="en-US" smtClean="0"/>
              <a:t>‹#›</a:t>
            </a:fld>
            <a:endParaRPr lang="en-US"/>
          </a:p>
        </p:txBody>
      </p:sp>
    </p:spTree>
    <p:extLst>
      <p:ext uri="{BB962C8B-B14F-4D97-AF65-F5344CB8AC3E}">
        <p14:creationId xmlns:p14="http://schemas.microsoft.com/office/powerpoint/2010/main" val="1982151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if they do not have a 3.0 for WA GAP, schools will continue to do a wholistic review of the application.  Our district will do another upload of transcripts after first semester so if they meet the 3.0 GPA they will also get the email like students in the fall.</a:t>
            </a:r>
          </a:p>
          <a:p>
            <a:endParaRPr lang="en-US" dirty="0"/>
          </a:p>
        </p:txBody>
      </p:sp>
      <p:sp>
        <p:nvSpPr>
          <p:cNvPr id="4" name="Slide Number Placeholder 3"/>
          <p:cNvSpPr>
            <a:spLocks noGrp="1"/>
          </p:cNvSpPr>
          <p:nvPr>
            <p:ph type="sldNum" sz="quarter" idx="5"/>
          </p:nvPr>
        </p:nvSpPr>
        <p:spPr/>
        <p:txBody>
          <a:bodyPr/>
          <a:lstStyle/>
          <a:p>
            <a:fld id="{DE0E0019-B5C8-42C1-8380-1AC18543059A}" type="slidenum">
              <a:rPr lang="en-US" smtClean="0"/>
              <a:t>5</a:t>
            </a:fld>
            <a:endParaRPr lang="en-US"/>
          </a:p>
        </p:txBody>
      </p:sp>
    </p:spTree>
    <p:extLst>
      <p:ext uri="{BB962C8B-B14F-4D97-AF65-F5344CB8AC3E}">
        <p14:creationId xmlns:p14="http://schemas.microsoft.com/office/powerpoint/2010/main" val="199321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74E2A-A124-4C44-8DCA-36A357097174}" type="slidenum">
              <a:rPr lang="en-US" smtClean="0"/>
              <a:t>22</a:t>
            </a:fld>
            <a:endParaRPr lang="en-US"/>
          </a:p>
        </p:txBody>
      </p:sp>
    </p:spTree>
    <p:extLst>
      <p:ext uri="{BB962C8B-B14F-4D97-AF65-F5344CB8AC3E}">
        <p14:creationId xmlns:p14="http://schemas.microsoft.com/office/powerpoint/2010/main" val="187575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174E2A-A124-4C44-8DCA-36A357097174}" type="slidenum">
              <a:rPr lang="en-US" smtClean="0"/>
              <a:t>23</a:t>
            </a:fld>
            <a:endParaRPr lang="en-US"/>
          </a:p>
        </p:txBody>
      </p:sp>
    </p:spTree>
    <p:extLst>
      <p:ext uri="{BB962C8B-B14F-4D97-AF65-F5344CB8AC3E}">
        <p14:creationId xmlns:p14="http://schemas.microsoft.com/office/powerpoint/2010/main" val="327848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E0019-B5C8-42C1-8380-1AC18543059A}" type="slidenum">
              <a:rPr lang="en-US" smtClean="0"/>
              <a:t>25</a:t>
            </a:fld>
            <a:endParaRPr lang="en-US"/>
          </a:p>
        </p:txBody>
      </p:sp>
    </p:spTree>
    <p:extLst>
      <p:ext uri="{BB962C8B-B14F-4D97-AF65-F5344CB8AC3E}">
        <p14:creationId xmlns:p14="http://schemas.microsoft.com/office/powerpoint/2010/main" val="236429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Check out the college/career webpage for a helpful resource on scholarship opportunities. </a:t>
            </a:r>
          </a:p>
        </p:txBody>
      </p:sp>
      <p:sp>
        <p:nvSpPr>
          <p:cNvPr id="4" name="Slide Number Placeholder 3"/>
          <p:cNvSpPr>
            <a:spLocks noGrp="1"/>
          </p:cNvSpPr>
          <p:nvPr>
            <p:ph type="sldNum" sz="quarter" idx="5"/>
          </p:nvPr>
        </p:nvSpPr>
        <p:spPr/>
        <p:txBody>
          <a:bodyPr/>
          <a:lstStyle/>
          <a:p>
            <a:fld id="{DE0E0019-B5C8-42C1-8380-1AC18543059A}" type="slidenum">
              <a:rPr lang="en-US" smtClean="0"/>
              <a:t>27</a:t>
            </a:fld>
            <a:endParaRPr lang="en-US"/>
          </a:p>
        </p:txBody>
      </p:sp>
    </p:spTree>
    <p:extLst>
      <p:ext uri="{BB962C8B-B14F-4D97-AF65-F5344CB8AC3E}">
        <p14:creationId xmlns:p14="http://schemas.microsoft.com/office/powerpoint/2010/main" val="3513561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9/29/2025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9/29/2025</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9/29/2025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9/29/2025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9/29/2025</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9/29/2025</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s://www.flickr.com/photos/free-images-flickr/2782644139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everettcc.edu/programs/prof-tech-ed/amtec"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atrcenter.edmonds.edu/"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sbctc.edu/"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search?safe=active&amp;sca_esv=cb6c6d70115ecea7&amp;rlz=1C1GCEB_enUS958US958&amp;cs=0&amp;q=Peace+Corps+Response&amp;sa=X&amp;ved=2ahUKEwiG393b2--PAxXvDDQIHfOGADEQxccNegQIPhAB&amp;mstk=AUtExfA-QUOFEnLymddPX5HYoKQxHOXYoPzwmOKWjpxEzgf3SZhV-_PvTh5VbgCPCVNpK_eqZk7Yy2GVKwCLquOfUSTr2GhB5yTgpdDH3ab4wPilzxpP-o-EYKGqsvk1ifAhP2M&amp;csui=3" TargetMode="External"/><Relationship Id="rId2" Type="http://schemas.openxmlformats.org/officeDocument/2006/relationships/hyperlink" Target="https://www.google.com/search?safe=active&amp;sca_esv=cb6c6d70115ecea7&amp;rlz=1C1GCEB_enUS958US958&amp;cs=0&amp;q=President+John+F.+Kennedy&amp;sa=X&amp;ved=2ahUKEwiG393b2--PAxXvDDQIHfOGADEQxccNegQIIxAB&amp;mstk=AUtExfA-QUOFEnLymddPX5HYoKQxHOXYoPzwmOKWjpxEzgf3SZhV-_PvTh5VbgCPCVNpK_eqZk7Yy2GVKwCLquOfUSTr2GhB5yTgpdDH3ab4wPilzxpP-o-EYKGqsvk1ifAhP2M&amp;csui=3"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sac.wa.gov/wasf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everettsd.org/Page/38181"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NAVIANCE@everettsd.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hyperlink" Target="https://www.everettsd.org/GAP" TargetMode="External"/><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www.careerbridge.wa.gov/"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careerbridge.wa.gov/"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1395" y="960076"/>
            <a:ext cx="8655112" cy="3255264"/>
          </a:xfrm>
        </p:spPr>
        <p:txBody>
          <a:bodyPr>
            <a:normAutofit fontScale="90000"/>
          </a:bodyPr>
          <a:lstStyle/>
          <a:p>
            <a:r>
              <a:rPr lang="en-US" dirty="0"/>
              <a:t>Post-HS </a:t>
            </a:r>
            <a:r>
              <a:rPr lang="en-US"/>
              <a:t>Options</a:t>
            </a:r>
            <a:r>
              <a:rPr lang="en-US" dirty="0"/>
              <a:t>! </a:t>
            </a:r>
            <a:br>
              <a:rPr lang="en-US" dirty="0"/>
            </a:br>
            <a:r>
              <a:rPr lang="en-US" dirty="0"/>
              <a:t>Military, work, apprenticeships, internships, certificate programs, trade school, etc.</a:t>
            </a:r>
            <a:endParaRPr lang="en-US"/>
          </a:p>
        </p:txBody>
      </p:sp>
      <p:sp>
        <p:nvSpPr>
          <p:cNvPr id="3" name="Subtitle 2"/>
          <p:cNvSpPr>
            <a:spLocks noGrp="1"/>
          </p:cNvSpPr>
          <p:nvPr>
            <p:ph type="subTitle" idx="1"/>
          </p:nvPr>
        </p:nvSpPr>
        <p:spPr/>
        <p:txBody>
          <a:bodyPr>
            <a:normAutofit/>
          </a:bodyPr>
          <a:lstStyle/>
          <a:p>
            <a:r>
              <a:rPr lang="en-US"/>
              <a:t>Mr. </a:t>
            </a:r>
            <a:r>
              <a:rPr lang="en-US" dirty="0"/>
              <a:t>Lerner </a:t>
            </a:r>
            <a:r>
              <a:rPr lang="en-US"/>
              <a:t>&amp; Mr. </a:t>
            </a:r>
            <a:r>
              <a:rPr lang="en-US" dirty="0"/>
              <a:t>Lee</a:t>
            </a:r>
            <a:endParaRPr lang="en-US"/>
          </a:p>
          <a:p>
            <a:r>
              <a:rPr lang="en-US"/>
              <a:t>JHS Counselors                                             </a:t>
            </a:r>
          </a:p>
        </p:txBody>
      </p:sp>
      <p:pic>
        <p:nvPicPr>
          <p:cNvPr id="2050" name="Picture 2" descr="Image result for nav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278" y="5127446"/>
            <a:ext cx="1806229" cy="818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close up of a road&#10;&#10;Description automatically generated">
            <a:extLst>
              <a:ext uri="{FF2B5EF4-FFF2-40B4-BE49-F238E27FC236}">
                <a16:creationId xmlns:a16="http://schemas.microsoft.com/office/drawing/2014/main" id="{0F7A0D2F-74CD-4FFE-8057-C3393D28A09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65613" y="1948606"/>
            <a:ext cx="2721640" cy="272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95D914C4-B6F7-41F7-B846-F2C2846788C8}"/>
              </a:ext>
            </a:extLst>
          </p:cNvPr>
          <p:cNvSpPr txBox="1"/>
          <p:nvPr/>
        </p:nvSpPr>
        <p:spPr>
          <a:xfrm>
            <a:off x="2667000" y="6858000"/>
            <a:ext cx="6858000" cy="230832"/>
          </a:xfrm>
          <a:prstGeom prst="rect">
            <a:avLst/>
          </a:prstGeom>
          <a:noFill/>
        </p:spPr>
        <p:txBody>
          <a:bodyPr wrap="square" rtlCol="0">
            <a:spAutoFit/>
          </a:bodyPr>
          <a:lstStyle/>
          <a:p>
            <a:r>
              <a:rPr lang="en-US" sz="900">
                <a:hlinkClick r:id="rId4" tooltip="https://www.flickr.com/photos/free-images-flickr/27826441398"/>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473045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852257"/>
            <a:ext cx="3129473" cy="5149048"/>
          </a:xfrm>
        </p:spPr>
        <p:txBody>
          <a:bodyPr/>
          <a:lstStyle/>
          <a:p>
            <a:r>
              <a:rPr lang="en-US">
                <a:latin typeface="Myriad Pro" panose="020B0503030403020204" pitchFamily="34" charset="0"/>
              </a:rPr>
              <a:t>Advanced Manufacturing Training &amp; Education Center (AMTEC)</a:t>
            </a:r>
            <a:br>
              <a:rPr lang="en-US">
                <a:latin typeface="Myriad Pro" panose="020B0503030403020204" pitchFamily="34" charset="0"/>
              </a:rPr>
            </a:br>
            <a:br>
              <a:rPr lang="en-US">
                <a:latin typeface="Myriad Pro" panose="020B0503030403020204" pitchFamily="34" charset="0"/>
              </a:rPr>
            </a:br>
            <a:r>
              <a:rPr lang="en-US">
                <a:latin typeface="Myriad Pro" panose="020B0503030403020204" pitchFamily="34" charset="0"/>
              </a:rPr>
              <a:t>Everett Community College</a:t>
            </a:r>
          </a:p>
        </p:txBody>
      </p:sp>
      <p:pic>
        <p:nvPicPr>
          <p:cNvPr id="2050" name="Picture 2" descr="Related image">
            <a:hlinkClick r:id="rId2"/>
            <a:extLst>
              <a:ext uri="{FF2B5EF4-FFF2-40B4-BE49-F238E27FC236}">
                <a16:creationId xmlns:a16="http://schemas.microsoft.com/office/drawing/2014/main" id="{374BB717-7BA3-4368-870A-2550EB7F7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964" y="768281"/>
            <a:ext cx="7849537" cy="52330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MTEC Everett CC">
            <a:extLst>
              <a:ext uri="{FF2B5EF4-FFF2-40B4-BE49-F238E27FC236}">
                <a16:creationId xmlns:a16="http://schemas.microsoft.com/office/drawing/2014/main" id="{D19E5B8E-4C49-4442-8ED3-1B1D263D7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1875" y="456879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813A649-63DD-AE77-C588-848591100FFE}"/>
              </a:ext>
            </a:extLst>
          </p:cNvPr>
          <p:cNvPicPr>
            <a:picLocks noChangeAspect="1"/>
          </p:cNvPicPr>
          <p:nvPr/>
        </p:nvPicPr>
        <p:blipFill>
          <a:blip r:embed="rId5"/>
          <a:stretch>
            <a:fillRect/>
          </a:stretch>
        </p:blipFill>
        <p:spPr>
          <a:xfrm>
            <a:off x="8430859" y="417703"/>
            <a:ext cx="2954141" cy="1615349"/>
          </a:xfrm>
          <a:prstGeom prst="rect">
            <a:avLst/>
          </a:prstGeom>
        </p:spPr>
      </p:pic>
    </p:spTree>
    <p:extLst>
      <p:ext uri="{BB962C8B-B14F-4D97-AF65-F5344CB8AC3E}">
        <p14:creationId xmlns:p14="http://schemas.microsoft.com/office/powerpoint/2010/main" val="150569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852257"/>
            <a:ext cx="3129473" cy="5149048"/>
          </a:xfrm>
        </p:spPr>
        <p:txBody>
          <a:bodyPr/>
          <a:lstStyle/>
          <a:p>
            <a:r>
              <a:rPr lang="en-US">
                <a:latin typeface="Myriad Pro" panose="020B0503030403020204" pitchFamily="34" charset="0"/>
              </a:rPr>
              <a:t>Washington Aerospace Training &amp; Research Center (WATR)</a:t>
            </a:r>
            <a:br>
              <a:rPr lang="en-US">
                <a:latin typeface="Myriad Pro" panose="020B0503030403020204" pitchFamily="34" charset="0"/>
              </a:rPr>
            </a:br>
            <a:br>
              <a:rPr lang="en-US">
                <a:latin typeface="Myriad Pro" panose="020B0503030403020204" pitchFamily="34" charset="0"/>
              </a:rPr>
            </a:br>
            <a:br>
              <a:rPr lang="en-US">
                <a:latin typeface="Myriad Pro" panose="020B0503030403020204" pitchFamily="34" charset="0"/>
              </a:rPr>
            </a:br>
            <a:r>
              <a:rPr lang="en-US">
                <a:latin typeface="Myriad Pro" panose="020B0503030403020204" pitchFamily="34" charset="0"/>
              </a:rPr>
              <a:t>Edmonds College</a:t>
            </a:r>
          </a:p>
        </p:txBody>
      </p:sp>
      <p:pic>
        <p:nvPicPr>
          <p:cNvPr id="4" name="Picture 3">
            <a:hlinkClick r:id="rId2"/>
            <a:extLst>
              <a:ext uri="{FF2B5EF4-FFF2-40B4-BE49-F238E27FC236}">
                <a16:creationId xmlns:a16="http://schemas.microsoft.com/office/drawing/2014/main" id="{49FA6950-D7CE-5ED5-D04D-C6914A687CCD}"/>
              </a:ext>
            </a:extLst>
          </p:cNvPr>
          <p:cNvPicPr>
            <a:picLocks noChangeAspect="1"/>
          </p:cNvPicPr>
          <p:nvPr/>
        </p:nvPicPr>
        <p:blipFill>
          <a:blip r:embed="rId3"/>
          <a:stretch>
            <a:fillRect/>
          </a:stretch>
        </p:blipFill>
        <p:spPr>
          <a:xfrm>
            <a:off x="3591876" y="1514764"/>
            <a:ext cx="4548505" cy="4263290"/>
          </a:xfrm>
          <a:prstGeom prst="rect">
            <a:avLst/>
          </a:prstGeom>
        </p:spPr>
      </p:pic>
      <p:pic>
        <p:nvPicPr>
          <p:cNvPr id="5" name="Picture 4">
            <a:extLst>
              <a:ext uri="{FF2B5EF4-FFF2-40B4-BE49-F238E27FC236}">
                <a16:creationId xmlns:a16="http://schemas.microsoft.com/office/drawing/2014/main" id="{8C5ADAD3-8413-D744-D51A-C6AF067766F0}"/>
              </a:ext>
            </a:extLst>
          </p:cNvPr>
          <p:cNvPicPr>
            <a:picLocks noChangeAspect="1"/>
          </p:cNvPicPr>
          <p:nvPr/>
        </p:nvPicPr>
        <p:blipFill>
          <a:blip r:embed="rId4"/>
          <a:stretch>
            <a:fillRect/>
          </a:stretch>
        </p:blipFill>
        <p:spPr>
          <a:xfrm>
            <a:off x="8349866" y="674711"/>
            <a:ext cx="3468602" cy="5504140"/>
          </a:xfrm>
          <a:prstGeom prst="rect">
            <a:avLst/>
          </a:prstGeom>
        </p:spPr>
      </p:pic>
      <p:sp>
        <p:nvSpPr>
          <p:cNvPr id="6" name="Explosion: 14 Points 5">
            <a:extLst>
              <a:ext uri="{FF2B5EF4-FFF2-40B4-BE49-F238E27FC236}">
                <a16:creationId xmlns:a16="http://schemas.microsoft.com/office/drawing/2014/main" id="{3ED6D665-F505-0848-5694-7CFDEDC0BC44}"/>
              </a:ext>
            </a:extLst>
          </p:cNvPr>
          <p:cNvSpPr/>
          <p:nvPr/>
        </p:nvSpPr>
        <p:spPr>
          <a:xfrm>
            <a:off x="8915400" y="3091069"/>
            <a:ext cx="1828800" cy="127220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17B5881E-DF5A-7471-B358-A54C8E930A01}"/>
              </a:ext>
            </a:extLst>
          </p:cNvPr>
          <p:cNvSpPr/>
          <p:nvPr/>
        </p:nvSpPr>
        <p:spPr>
          <a:xfrm>
            <a:off x="8474480" y="3465563"/>
            <a:ext cx="2710639" cy="523220"/>
          </a:xfrm>
          <a:prstGeom prst="rect">
            <a:avLst/>
          </a:prstGeom>
          <a:noFill/>
        </p:spPr>
        <p:txBody>
          <a:bodyPr wrap="square" lIns="91440" tIns="45720" rIns="91440" bIns="45720">
            <a:spAutoFit/>
          </a:bodyPr>
          <a:lstStyle/>
          <a:p>
            <a:pPr algn="ctr"/>
            <a:r>
              <a:rPr lang="en-US" sz="2800" b="0" cap="none" spc="0">
                <a:ln w="0"/>
                <a:solidFill>
                  <a:schemeClr val="accent1"/>
                </a:solidFill>
                <a:effectLst>
                  <a:outerShdw blurRad="38100" dist="25400" dir="5400000" algn="ctr" rotWithShape="0">
                    <a:srgbClr val="6E747A">
                      <a:alpha val="43000"/>
                    </a:srgbClr>
                  </a:outerShdw>
                </a:effectLst>
              </a:rPr>
              <a:t>FREE!</a:t>
            </a:r>
          </a:p>
        </p:txBody>
      </p:sp>
    </p:spTree>
    <p:extLst>
      <p:ext uri="{BB962C8B-B14F-4D97-AF65-F5344CB8AC3E}">
        <p14:creationId xmlns:p14="http://schemas.microsoft.com/office/powerpoint/2010/main" val="1169482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016A819-0DE0-4285-9711-1B59AE7F562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a:t>Apprenticeships</a:t>
            </a:r>
          </a:p>
        </p:txBody>
      </p:sp>
      <p:pic>
        <p:nvPicPr>
          <p:cNvPr id="3" name="Picture 2">
            <a:extLst>
              <a:ext uri="{FF2B5EF4-FFF2-40B4-BE49-F238E27FC236}">
                <a16:creationId xmlns:a16="http://schemas.microsoft.com/office/drawing/2014/main" id="{FFF5DB43-6A00-EB08-F7C4-8DC59191247C}"/>
              </a:ext>
            </a:extLst>
          </p:cNvPr>
          <p:cNvPicPr>
            <a:picLocks noChangeAspect="1"/>
          </p:cNvPicPr>
          <p:nvPr/>
        </p:nvPicPr>
        <p:blipFill>
          <a:blip r:embed="rId2"/>
          <a:stretch>
            <a:fillRect/>
          </a:stretch>
        </p:blipFill>
        <p:spPr>
          <a:xfrm>
            <a:off x="6742442" y="3636018"/>
            <a:ext cx="4391111" cy="2974976"/>
          </a:xfrm>
          <a:prstGeom prst="rect">
            <a:avLst/>
          </a:prstGeom>
        </p:spPr>
      </p:pic>
      <p:pic>
        <p:nvPicPr>
          <p:cNvPr id="4" name="Picture 3">
            <a:extLst>
              <a:ext uri="{FF2B5EF4-FFF2-40B4-BE49-F238E27FC236}">
                <a16:creationId xmlns:a16="http://schemas.microsoft.com/office/drawing/2014/main" id="{60059D17-17DE-F299-C15B-C84D2FF3E1D9}"/>
              </a:ext>
            </a:extLst>
          </p:cNvPr>
          <p:cNvPicPr>
            <a:picLocks noChangeAspect="1"/>
          </p:cNvPicPr>
          <p:nvPr/>
        </p:nvPicPr>
        <p:blipFill>
          <a:blip r:embed="rId3"/>
          <a:stretch>
            <a:fillRect/>
          </a:stretch>
        </p:blipFill>
        <p:spPr>
          <a:xfrm>
            <a:off x="1045964" y="239912"/>
            <a:ext cx="5129315" cy="3911100"/>
          </a:xfrm>
          <a:prstGeom prst="rect">
            <a:avLst/>
          </a:prstGeom>
        </p:spPr>
      </p:pic>
      <p:pic>
        <p:nvPicPr>
          <p:cNvPr id="5" name="Picture 4">
            <a:extLst>
              <a:ext uri="{FF2B5EF4-FFF2-40B4-BE49-F238E27FC236}">
                <a16:creationId xmlns:a16="http://schemas.microsoft.com/office/drawing/2014/main" id="{F97E2D3F-B016-A59F-B02A-0F44923258A0}"/>
              </a:ext>
            </a:extLst>
          </p:cNvPr>
          <p:cNvPicPr>
            <a:picLocks noChangeAspect="1"/>
          </p:cNvPicPr>
          <p:nvPr/>
        </p:nvPicPr>
        <p:blipFill>
          <a:blip r:embed="rId4"/>
          <a:stretch>
            <a:fillRect/>
          </a:stretch>
        </p:blipFill>
        <p:spPr>
          <a:xfrm>
            <a:off x="7082222" y="168384"/>
            <a:ext cx="3746445" cy="3220628"/>
          </a:xfrm>
          <a:prstGeom prst="rect">
            <a:avLst/>
          </a:prstGeom>
          <a:ln>
            <a:solidFill>
              <a:srgbClr val="000000"/>
            </a:solidFill>
          </a:ln>
        </p:spPr>
      </p:pic>
    </p:spTree>
    <p:extLst>
      <p:ext uri="{BB962C8B-B14F-4D97-AF65-F5344CB8AC3E}">
        <p14:creationId xmlns:p14="http://schemas.microsoft.com/office/powerpoint/2010/main" val="69343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D09177-3A51-F0AD-CA30-CCC4799ABF1A}"/>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7C57E5E-A1B5-6C46-6F44-29FAB13784B0}"/>
              </a:ext>
            </a:extLst>
          </p:cNvPr>
          <p:cNvSpPr>
            <a:spLocks noGrp="1"/>
          </p:cNvSpPr>
          <p:nvPr>
            <p:ph type="title"/>
          </p:nvPr>
        </p:nvSpPr>
        <p:spPr>
          <a:xfrm>
            <a:off x="494260" y="1683144"/>
            <a:ext cx="2774922" cy="3491712"/>
          </a:xfrm>
        </p:spPr>
        <p:txBody>
          <a:bodyPr vert="horz" lIns="91440" tIns="45720" rIns="91440" bIns="45720" rtlCol="0" anchor="ctr">
            <a:normAutofit/>
          </a:bodyPr>
          <a:lstStyle/>
          <a:p>
            <a:r>
              <a:rPr lang="en-US" sz="3100"/>
              <a:t>Apprenticeships</a:t>
            </a:r>
          </a:p>
        </p:txBody>
      </p:sp>
      <p:sp>
        <p:nvSpPr>
          <p:cNvPr id="7" name="TextBox 6">
            <a:extLst>
              <a:ext uri="{FF2B5EF4-FFF2-40B4-BE49-F238E27FC236}">
                <a16:creationId xmlns:a16="http://schemas.microsoft.com/office/drawing/2014/main" id="{3B1C4CA2-7A3F-77B1-49A6-A4A4FE80AE25}"/>
              </a:ext>
            </a:extLst>
          </p:cNvPr>
          <p:cNvSpPr txBox="1"/>
          <p:nvPr/>
        </p:nvSpPr>
        <p:spPr>
          <a:xfrm>
            <a:off x="4331855" y="430607"/>
            <a:ext cx="6770253" cy="5896302"/>
          </a:xfrm>
          <a:prstGeom prst="rect">
            <a:avLst/>
          </a:prstGeom>
        </p:spPr>
        <p:txBody>
          <a:bodyPr vert="horz" lIns="91440" tIns="45720" rIns="91440" bIns="45720" rtlCol="0" anchor="ctr">
            <a:noAutofit/>
          </a:bodyPr>
          <a:lstStyle/>
          <a:p>
            <a:pPr indent="-182880" defTabSz="914400">
              <a:lnSpc>
                <a:spcPct val="90000"/>
              </a:lnSpc>
              <a:spcAft>
                <a:spcPts val="600"/>
              </a:spcAft>
              <a:buClr>
                <a:schemeClr val="accent1"/>
              </a:buClr>
              <a:buFont typeface="Wingdings 2" pitchFamily="18" charset="2"/>
              <a:buChar char=""/>
            </a:pPr>
            <a:r>
              <a:rPr lang="en-US" b="0" i="0" dirty="0">
                <a:solidFill>
                  <a:schemeClr val="tx1">
                    <a:lumMod val="65000"/>
                    <a:lumOff val="35000"/>
                  </a:schemeClr>
                </a:solidFill>
                <a:effectLst/>
              </a:rPr>
              <a:t>An apprenticeship combines on-the-job training with related classroom instruction, all under the supervision of a </a:t>
            </a:r>
            <a:r>
              <a:rPr lang="en-US" b="1" i="0" dirty="0">
                <a:solidFill>
                  <a:schemeClr val="tx1">
                    <a:lumMod val="65000"/>
                    <a:lumOff val="35000"/>
                  </a:schemeClr>
                </a:solidFill>
                <a:effectLst/>
              </a:rPr>
              <a:t>journey</a:t>
            </a:r>
            <a:r>
              <a:rPr lang="en-US" b="0" i="0" dirty="0">
                <a:solidFill>
                  <a:schemeClr val="tx1">
                    <a:lumMod val="65000"/>
                    <a:lumOff val="35000"/>
                  </a:schemeClr>
                </a:solidFill>
                <a:effectLst/>
              </a:rPr>
              <a:t>-level professional. Apprentices get </a:t>
            </a:r>
            <a:r>
              <a:rPr lang="en-US" b="1" i="0" dirty="0">
                <a:solidFill>
                  <a:schemeClr val="tx1">
                    <a:lumMod val="65000"/>
                    <a:lumOff val="35000"/>
                  </a:schemeClr>
                </a:solidFill>
                <a:effectLst/>
              </a:rPr>
              <a:t>paid</a:t>
            </a:r>
            <a:r>
              <a:rPr lang="en-US" b="0" i="0" dirty="0">
                <a:solidFill>
                  <a:schemeClr val="tx1">
                    <a:lumMod val="65000"/>
                    <a:lumOff val="35000"/>
                  </a:schemeClr>
                </a:solidFill>
                <a:effectLst/>
              </a:rPr>
              <a:t> while they learn and develop knowledge, skills, and abilities in a new career field.</a:t>
            </a:r>
          </a:p>
          <a:p>
            <a:pPr indent="-182880" defTabSz="914400">
              <a:lnSpc>
                <a:spcPct val="90000"/>
              </a:lnSpc>
              <a:spcAft>
                <a:spcPts val="600"/>
              </a:spcAft>
              <a:buClr>
                <a:schemeClr val="accent1"/>
              </a:buClr>
              <a:buFont typeface="Wingdings 2" pitchFamily="18" charset="2"/>
              <a:buChar char=""/>
            </a:pPr>
            <a:endParaRPr lang="en-US" b="0" i="0" dirty="0">
              <a:solidFill>
                <a:schemeClr val="tx1">
                  <a:lumMod val="65000"/>
                  <a:lumOff val="35000"/>
                </a:schemeClr>
              </a:solidFill>
              <a:effectLst/>
            </a:endParaRPr>
          </a:p>
          <a:p>
            <a:pPr indent="-182880" defTabSz="914400">
              <a:lnSpc>
                <a:spcPct val="90000"/>
              </a:lnSpc>
              <a:spcAft>
                <a:spcPts val="600"/>
              </a:spcAft>
              <a:buClr>
                <a:schemeClr val="accent1"/>
              </a:buClr>
              <a:buFont typeface="Wingdings 2" pitchFamily="18" charset="2"/>
              <a:buChar char=""/>
            </a:pPr>
            <a:r>
              <a:rPr lang="en-US" dirty="0">
                <a:solidFill>
                  <a:schemeClr val="tx1">
                    <a:lumMod val="65000"/>
                    <a:lumOff val="35000"/>
                  </a:schemeClr>
                </a:solidFill>
              </a:rPr>
              <a:t>A</a:t>
            </a:r>
            <a:r>
              <a:rPr lang="en-US" b="0" i="0" dirty="0">
                <a:solidFill>
                  <a:schemeClr val="tx1">
                    <a:lumMod val="65000"/>
                    <a:lumOff val="35000"/>
                  </a:schemeClr>
                </a:solidFill>
                <a:effectLst/>
              </a:rPr>
              <a:t>pprentices receive a professional credential that is recognized nationwide.</a:t>
            </a:r>
          </a:p>
          <a:p>
            <a:pPr indent="-182880" defTabSz="914400">
              <a:lnSpc>
                <a:spcPct val="90000"/>
              </a:lnSpc>
              <a:spcAft>
                <a:spcPts val="600"/>
              </a:spcAft>
              <a:buClr>
                <a:schemeClr val="accent1"/>
              </a:buClr>
              <a:buFont typeface="Wingdings 2" pitchFamily="18" charset="2"/>
              <a:buChar char=""/>
            </a:pPr>
            <a:endParaRPr lang="en-US" b="1" i="0" dirty="0">
              <a:solidFill>
                <a:schemeClr val="tx1">
                  <a:lumMod val="65000"/>
                  <a:lumOff val="35000"/>
                </a:schemeClr>
              </a:solidFill>
              <a:effectLst/>
            </a:endParaRPr>
          </a:p>
          <a:p>
            <a:pPr indent="-182880" defTabSz="914400">
              <a:lnSpc>
                <a:spcPct val="90000"/>
              </a:lnSpc>
              <a:spcAft>
                <a:spcPts val="600"/>
              </a:spcAft>
              <a:buClr>
                <a:schemeClr val="accent1"/>
              </a:buClr>
              <a:buFont typeface="Wingdings 2" pitchFamily="18" charset="2"/>
              <a:buChar char=""/>
            </a:pPr>
            <a:r>
              <a:rPr lang="en-US" b="1" i="0" dirty="0">
                <a:solidFill>
                  <a:schemeClr val="tx1">
                    <a:lumMod val="65000"/>
                    <a:lumOff val="35000"/>
                  </a:schemeClr>
                </a:solidFill>
                <a:effectLst/>
              </a:rPr>
              <a:t>Who can be an apprentice?</a:t>
            </a:r>
          </a:p>
          <a:p>
            <a:pPr indent="-182880" defTabSz="914400">
              <a:lnSpc>
                <a:spcPct val="90000"/>
              </a:lnSpc>
              <a:spcAft>
                <a:spcPts val="600"/>
              </a:spcAft>
              <a:buClr>
                <a:schemeClr val="accent1"/>
              </a:buClr>
              <a:buFont typeface="Wingdings 2" pitchFamily="18" charset="2"/>
              <a:buChar char=""/>
            </a:pPr>
            <a:r>
              <a:rPr lang="en-US" b="0" i="0" dirty="0">
                <a:solidFill>
                  <a:schemeClr val="tx1">
                    <a:lumMod val="65000"/>
                    <a:lumOff val="35000"/>
                  </a:schemeClr>
                </a:solidFill>
                <a:effectLst/>
              </a:rPr>
              <a:t>Anyone can be an apprentice. In general, apprentices must:</a:t>
            </a:r>
          </a:p>
          <a:p>
            <a:pPr indent="-182880" defTabSz="914400">
              <a:lnSpc>
                <a:spcPct val="90000"/>
              </a:lnSpc>
              <a:spcAft>
                <a:spcPts val="600"/>
              </a:spcAft>
              <a:buClr>
                <a:schemeClr val="accent1"/>
              </a:buClr>
              <a:buFont typeface="Wingdings 2" pitchFamily="18" charset="2"/>
              <a:buChar char=""/>
            </a:pPr>
            <a:r>
              <a:rPr lang="en-US" b="0" i="0" dirty="0">
                <a:solidFill>
                  <a:schemeClr val="tx1">
                    <a:lumMod val="65000"/>
                    <a:lumOff val="35000"/>
                  </a:schemeClr>
                </a:solidFill>
                <a:effectLst/>
              </a:rPr>
              <a:t>Be at least 16 years or older, or in the case of hazardous occupations, 17 years or older.</a:t>
            </a:r>
          </a:p>
          <a:p>
            <a:pPr indent="-182880" defTabSz="914400">
              <a:lnSpc>
                <a:spcPct val="90000"/>
              </a:lnSpc>
              <a:spcAft>
                <a:spcPts val="600"/>
              </a:spcAft>
              <a:buClr>
                <a:schemeClr val="accent1"/>
              </a:buClr>
              <a:buFont typeface="Wingdings 2" pitchFamily="18" charset="2"/>
              <a:buChar char=""/>
            </a:pPr>
            <a:r>
              <a:rPr lang="en-US" b="0" i="0" dirty="0">
                <a:solidFill>
                  <a:schemeClr val="tx1">
                    <a:lumMod val="65000"/>
                    <a:lumOff val="35000"/>
                  </a:schemeClr>
                </a:solidFill>
                <a:effectLst/>
              </a:rPr>
              <a:t>Be able to perform the work, with or without reasonable accommodation.</a:t>
            </a:r>
          </a:p>
          <a:p>
            <a:pPr indent="-182880" defTabSz="914400">
              <a:lnSpc>
                <a:spcPct val="90000"/>
              </a:lnSpc>
              <a:spcAft>
                <a:spcPts val="600"/>
              </a:spcAft>
              <a:buClr>
                <a:schemeClr val="accent1"/>
              </a:buClr>
              <a:buFont typeface="Wingdings 2" pitchFamily="18" charset="2"/>
              <a:buChar char=""/>
            </a:pPr>
            <a:r>
              <a:rPr lang="en-US" b="0" i="0" dirty="0">
                <a:solidFill>
                  <a:schemeClr val="tx1">
                    <a:lumMod val="65000"/>
                    <a:lumOff val="35000"/>
                  </a:schemeClr>
                </a:solidFill>
                <a:effectLst/>
              </a:rPr>
              <a:t>Have the knowledge, skills, and abilities needed to learn the job.</a:t>
            </a:r>
          </a:p>
          <a:p>
            <a:pPr indent="-182880" defTabSz="914400">
              <a:lnSpc>
                <a:spcPct val="90000"/>
              </a:lnSpc>
              <a:spcAft>
                <a:spcPts val="600"/>
              </a:spcAft>
              <a:buClr>
                <a:schemeClr val="accent1"/>
              </a:buClr>
              <a:buFont typeface="Wingdings 2" pitchFamily="18" charset="2"/>
              <a:buChar char=""/>
            </a:pPr>
            <a:r>
              <a:rPr lang="en-US" b="0" i="0" dirty="0">
                <a:solidFill>
                  <a:schemeClr val="tx1">
                    <a:lumMod val="65000"/>
                    <a:lumOff val="35000"/>
                  </a:schemeClr>
                </a:solidFill>
                <a:effectLst/>
              </a:rPr>
              <a:t>Provide proof of age, high school diploma or equivalency (GED), honorable military discharge, etc., to meet program requirements.</a:t>
            </a:r>
          </a:p>
        </p:txBody>
      </p:sp>
      <p:sp>
        <p:nvSpPr>
          <p:cNvPr id="27" name="Freeform: Shape 26">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0171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852257"/>
            <a:ext cx="3129473" cy="5149048"/>
          </a:xfrm>
        </p:spPr>
        <p:txBody>
          <a:bodyPr/>
          <a:lstStyle/>
          <a:p>
            <a:r>
              <a:rPr lang="en-US">
                <a:latin typeface="Myriad Pro" panose="020B0503030403020204" pitchFamily="34" charset="0"/>
              </a:rPr>
              <a:t>Certifications</a:t>
            </a:r>
          </a:p>
        </p:txBody>
      </p:sp>
      <p:pic>
        <p:nvPicPr>
          <p:cNvPr id="5" name="Picture 4">
            <a:extLst>
              <a:ext uri="{FF2B5EF4-FFF2-40B4-BE49-F238E27FC236}">
                <a16:creationId xmlns:a16="http://schemas.microsoft.com/office/drawing/2014/main" id="{175CE75B-967A-4B83-9AFE-0CF00AC4A2FE}"/>
              </a:ext>
            </a:extLst>
          </p:cNvPr>
          <p:cNvPicPr>
            <a:picLocks noChangeAspect="1"/>
          </p:cNvPicPr>
          <p:nvPr/>
        </p:nvPicPr>
        <p:blipFill>
          <a:blip r:embed="rId2"/>
          <a:stretch>
            <a:fillRect/>
          </a:stretch>
        </p:blipFill>
        <p:spPr>
          <a:xfrm>
            <a:off x="4449710" y="0"/>
            <a:ext cx="5624602" cy="3993858"/>
          </a:xfrm>
          <a:prstGeom prst="rect">
            <a:avLst/>
          </a:prstGeom>
        </p:spPr>
      </p:pic>
      <p:sp>
        <p:nvSpPr>
          <p:cNvPr id="7" name="TextBox 6">
            <a:extLst>
              <a:ext uri="{FF2B5EF4-FFF2-40B4-BE49-F238E27FC236}">
                <a16:creationId xmlns:a16="http://schemas.microsoft.com/office/drawing/2014/main" id="{018E8A8F-FF4A-4A1A-B3A1-E9729FC267D3}"/>
              </a:ext>
            </a:extLst>
          </p:cNvPr>
          <p:cNvSpPr txBox="1"/>
          <p:nvPr/>
        </p:nvSpPr>
        <p:spPr>
          <a:xfrm>
            <a:off x="3446585" y="3993858"/>
            <a:ext cx="8745415" cy="2739211"/>
          </a:xfrm>
          <a:prstGeom prst="rect">
            <a:avLst/>
          </a:prstGeom>
          <a:noFill/>
        </p:spPr>
        <p:txBody>
          <a:bodyPr wrap="square">
            <a:spAutoFit/>
          </a:bodyPr>
          <a:lstStyle/>
          <a:p>
            <a:pPr marL="285750" indent="-285750">
              <a:buFont typeface="Arial" panose="020B0604020202020204" pitchFamily="34" charset="0"/>
              <a:buChar char="•"/>
            </a:pPr>
            <a:r>
              <a:rPr lang="en-US" sz="2400">
                <a:effectLst>
                  <a:outerShdw blurRad="38100" dist="38100" dir="2700000" algn="tl">
                    <a:srgbClr val="000000">
                      <a:alpha val="43137"/>
                    </a:srgbClr>
                  </a:outerShdw>
                </a:effectLst>
                <a:latin typeface="Myriad Pro" pitchFamily="34" charset="0"/>
              </a:rPr>
              <a:t>34 colleges in Washington State</a:t>
            </a:r>
          </a:p>
          <a:p>
            <a:pPr marL="285750" indent="-285750">
              <a:buFont typeface="Arial" panose="020B0604020202020204" pitchFamily="34" charset="0"/>
              <a:buChar char="•"/>
            </a:pPr>
            <a:r>
              <a:rPr lang="en-US" sz="2400">
                <a:effectLst>
                  <a:outerShdw blurRad="38100" dist="38100" dir="2700000" algn="tl">
                    <a:srgbClr val="000000">
                      <a:alpha val="43137"/>
                    </a:srgbClr>
                  </a:outerShdw>
                </a:effectLst>
                <a:latin typeface="Myriad Pro" pitchFamily="34" charset="0"/>
              </a:rPr>
              <a:t>All on </a:t>
            </a:r>
            <a:r>
              <a:rPr lang="en-US" sz="2400" b="1">
                <a:effectLst>
                  <a:outerShdw blurRad="38100" dist="38100" dir="2700000" algn="tl">
                    <a:srgbClr val="000000">
                      <a:alpha val="43137"/>
                    </a:srgbClr>
                  </a:outerShdw>
                </a:effectLst>
                <a:latin typeface="Myriad Pro" pitchFamily="34" charset="0"/>
              </a:rPr>
              <a:t>1 application</a:t>
            </a:r>
            <a:endParaRPr lang="en-US" sz="2400">
              <a:effectLst>
                <a:outerShdw blurRad="38100" dist="38100" dir="2700000" algn="tl">
                  <a:srgbClr val="000000">
                    <a:alpha val="43137"/>
                  </a:srgbClr>
                </a:outerShdw>
              </a:effectLst>
              <a:latin typeface="Myriad Pro" pitchFamily="34" charset="0"/>
            </a:endParaRPr>
          </a:p>
          <a:p>
            <a:pPr marL="285750" indent="-285750">
              <a:buFont typeface="Arial" panose="020B0604020202020204" pitchFamily="34" charset="0"/>
              <a:buChar char="•"/>
            </a:pPr>
            <a:r>
              <a:rPr lang="en-US" sz="2400">
                <a:effectLst>
                  <a:outerShdw blurRad="38100" dist="38100" dir="2700000" algn="tl">
                    <a:srgbClr val="000000">
                      <a:alpha val="43137"/>
                    </a:srgbClr>
                  </a:outerShdw>
                </a:effectLst>
                <a:latin typeface="Myriad Pro" pitchFamily="34" charset="0"/>
              </a:rPr>
              <a:t>All offer a variety of certificates in </a:t>
            </a:r>
            <a:r>
              <a:rPr lang="en-US" sz="2400" b="1">
                <a:effectLst>
                  <a:outerShdw blurRad="38100" dist="38100" dir="2700000" algn="tl">
                    <a:srgbClr val="000000">
                      <a:alpha val="43137"/>
                    </a:srgbClr>
                  </a:outerShdw>
                </a:effectLst>
                <a:highlight>
                  <a:srgbClr val="FFFF00"/>
                </a:highlight>
                <a:latin typeface="Myriad Pro" pitchFamily="34" charset="0"/>
              </a:rPr>
              <a:t>technical and trades </a:t>
            </a:r>
          </a:p>
          <a:p>
            <a:pPr marL="285750" indent="-285750">
              <a:buFont typeface="Arial" panose="020B0604020202020204" pitchFamily="34" charset="0"/>
              <a:buChar char="•"/>
            </a:pPr>
            <a:r>
              <a:rPr lang="en-US" sz="2400">
                <a:effectLst>
                  <a:outerShdw blurRad="38100" dist="38100" dir="2700000" algn="tl">
                    <a:srgbClr val="000000">
                      <a:alpha val="43137"/>
                    </a:srgbClr>
                  </a:outerShdw>
                </a:effectLst>
                <a:latin typeface="Myriad Pro" pitchFamily="34" charset="0"/>
              </a:rPr>
              <a:t>All offer stackable certificates that can be applied towards a degree or directly enter workforce!</a:t>
            </a:r>
          </a:p>
          <a:p>
            <a:pPr marL="285750" indent="-285750">
              <a:buFont typeface="Arial" panose="020B0604020202020204" pitchFamily="34" charset="0"/>
              <a:buChar char="•"/>
            </a:pPr>
            <a:endParaRPr lang="en-US" sz="1100">
              <a:effectLst>
                <a:outerShdw blurRad="38100" dist="38100" dir="2700000" algn="tl">
                  <a:srgbClr val="000000">
                    <a:alpha val="43137"/>
                  </a:srgbClr>
                </a:outerShdw>
              </a:effectLst>
              <a:latin typeface="Myriad Pro" pitchFamily="34" charset="0"/>
            </a:endParaRPr>
          </a:p>
          <a:p>
            <a:pPr lvl="1"/>
            <a:r>
              <a:rPr lang="en-US" sz="3600" dirty="0">
                <a:solidFill>
                  <a:schemeClr val="accent6">
                    <a:lumMod val="75000"/>
                  </a:schemeClr>
                </a:solidFill>
                <a:effectLst>
                  <a:outerShdw blurRad="38100" dist="38100" dir="2700000" algn="tl">
                    <a:srgbClr val="000000">
                      <a:alpha val="43137"/>
                    </a:srgbClr>
                  </a:outerShdw>
                </a:effectLst>
                <a:latin typeface="Myriad Pro" pitchFamily="34" charset="0"/>
                <a:hlinkClick r:id="rId3">
                  <a:extLst>
                    <a:ext uri="{A12FA001-AC4F-418D-AE19-62706E023703}">
                      <ahyp:hlinkClr xmlns:ahyp="http://schemas.microsoft.com/office/drawing/2018/hyperlinkcolor" val="tx"/>
                    </a:ext>
                  </a:extLst>
                </a:hlinkClick>
              </a:rPr>
              <a:t>www.sbctc.edu</a:t>
            </a:r>
            <a:r>
              <a:rPr lang="en-US" sz="3600" dirty="0">
                <a:solidFill>
                  <a:schemeClr val="accent6">
                    <a:lumMod val="75000"/>
                  </a:schemeClr>
                </a:solidFill>
                <a:effectLst>
                  <a:outerShdw blurRad="38100" dist="38100" dir="2700000" algn="tl">
                    <a:srgbClr val="000000">
                      <a:alpha val="43137"/>
                    </a:srgbClr>
                  </a:outerShdw>
                </a:effectLst>
                <a:latin typeface="Myriad Pro" pitchFamily="34" charset="0"/>
              </a:rPr>
              <a:t> </a:t>
            </a:r>
          </a:p>
        </p:txBody>
      </p:sp>
    </p:spTree>
    <p:extLst>
      <p:ext uri="{BB962C8B-B14F-4D97-AF65-F5344CB8AC3E}">
        <p14:creationId xmlns:p14="http://schemas.microsoft.com/office/powerpoint/2010/main" val="407770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E212-FA6A-CC3F-4FD3-CCA0B1367156}"/>
              </a:ext>
            </a:extLst>
          </p:cNvPr>
          <p:cNvSpPr>
            <a:spLocks noGrp="1"/>
          </p:cNvSpPr>
          <p:nvPr>
            <p:ph type="title"/>
          </p:nvPr>
        </p:nvSpPr>
        <p:spPr/>
        <p:txBody>
          <a:bodyPr/>
          <a:lstStyle/>
          <a:p>
            <a:r>
              <a:rPr lang="en-US" dirty="0"/>
              <a:t>WA Community &amp; Technical College Programs</a:t>
            </a:r>
          </a:p>
        </p:txBody>
      </p:sp>
      <p:sp>
        <p:nvSpPr>
          <p:cNvPr id="3" name="Content Placeholder 2">
            <a:extLst>
              <a:ext uri="{FF2B5EF4-FFF2-40B4-BE49-F238E27FC236}">
                <a16:creationId xmlns:a16="http://schemas.microsoft.com/office/drawing/2014/main" id="{E58C7EA8-2A13-8D2B-2D97-96AF46A98761}"/>
              </a:ext>
            </a:extLst>
          </p:cNvPr>
          <p:cNvSpPr>
            <a:spLocks noGrp="1"/>
          </p:cNvSpPr>
          <p:nvPr>
            <p:ph idx="1"/>
          </p:nvPr>
        </p:nvSpPr>
        <p:spPr>
          <a:xfrm>
            <a:off x="3635292" y="5320078"/>
            <a:ext cx="8396286" cy="1255666"/>
          </a:xfrm>
        </p:spPr>
        <p:txBody>
          <a:bodyPr>
            <a:normAutofit/>
          </a:bodyPr>
          <a:lstStyle/>
          <a:p>
            <a:pPr marL="0" indent="0">
              <a:buNone/>
            </a:pPr>
            <a:r>
              <a:rPr lang="en-US" dirty="0">
                <a:solidFill>
                  <a:srgbClr val="FF0000"/>
                </a:solidFill>
              </a:rPr>
              <a:t>Looking for a specific training program or degree? </a:t>
            </a:r>
          </a:p>
          <a:p>
            <a:pPr marL="0" indent="0">
              <a:buNone/>
            </a:pPr>
            <a:r>
              <a:rPr lang="en-US" dirty="0">
                <a:solidFill>
                  <a:srgbClr val="FF0000"/>
                </a:solidFill>
              </a:rPr>
              <a:t>Mr. Dahlke &amp;/or your counselor can help you find where programs are offered!</a:t>
            </a:r>
          </a:p>
        </p:txBody>
      </p:sp>
      <p:pic>
        <p:nvPicPr>
          <p:cNvPr id="5" name="Picture 4">
            <a:extLst>
              <a:ext uri="{FF2B5EF4-FFF2-40B4-BE49-F238E27FC236}">
                <a16:creationId xmlns:a16="http://schemas.microsoft.com/office/drawing/2014/main" id="{81E3E062-ED7A-92CA-D109-22CFC8015B9C}"/>
              </a:ext>
            </a:extLst>
          </p:cNvPr>
          <p:cNvPicPr>
            <a:picLocks noChangeAspect="1"/>
          </p:cNvPicPr>
          <p:nvPr/>
        </p:nvPicPr>
        <p:blipFill>
          <a:blip r:embed="rId2"/>
          <a:stretch>
            <a:fillRect/>
          </a:stretch>
        </p:blipFill>
        <p:spPr>
          <a:xfrm>
            <a:off x="3635292" y="282256"/>
            <a:ext cx="8396287" cy="4951194"/>
          </a:xfrm>
          <a:prstGeom prst="rect">
            <a:avLst/>
          </a:prstGeom>
        </p:spPr>
      </p:pic>
    </p:spTree>
    <p:extLst>
      <p:ext uri="{BB962C8B-B14F-4D97-AF65-F5344CB8AC3E}">
        <p14:creationId xmlns:p14="http://schemas.microsoft.com/office/powerpoint/2010/main" val="3969388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A819-0DE0-4285-9711-1B59AE7F562F}"/>
              </a:ext>
            </a:extLst>
          </p:cNvPr>
          <p:cNvSpPr>
            <a:spLocks noGrp="1"/>
          </p:cNvSpPr>
          <p:nvPr>
            <p:ph type="title"/>
          </p:nvPr>
        </p:nvSpPr>
        <p:spPr>
          <a:xfrm>
            <a:off x="0" y="1123837"/>
            <a:ext cx="3427011" cy="4601183"/>
          </a:xfrm>
        </p:spPr>
        <p:txBody>
          <a:bodyPr/>
          <a:lstStyle/>
          <a:p>
            <a:r>
              <a:rPr lang="en-US"/>
              <a:t>Community &amp; Technical College</a:t>
            </a:r>
            <a:br>
              <a:rPr lang="en-US"/>
            </a:br>
            <a:r>
              <a:rPr lang="en-US"/>
              <a:t>Application</a:t>
            </a:r>
          </a:p>
        </p:txBody>
      </p:sp>
      <p:pic>
        <p:nvPicPr>
          <p:cNvPr id="7" name="Picture 6">
            <a:extLst>
              <a:ext uri="{FF2B5EF4-FFF2-40B4-BE49-F238E27FC236}">
                <a16:creationId xmlns:a16="http://schemas.microsoft.com/office/drawing/2014/main" id="{AEEBACA6-B34D-48C5-8A6D-519745CBA31B}"/>
              </a:ext>
            </a:extLst>
          </p:cNvPr>
          <p:cNvPicPr>
            <a:picLocks noChangeAspect="1"/>
          </p:cNvPicPr>
          <p:nvPr/>
        </p:nvPicPr>
        <p:blipFill>
          <a:blip r:embed="rId2"/>
          <a:stretch>
            <a:fillRect/>
          </a:stretch>
        </p:blipFill>
        <p:spPr>
          <a:xfrm>
            <a:off x="3427011" y="583232"/>
            <a:ext cx="8764989" cy="5691536"/>
          </a:xfrm>
          <a:prstGeom prst="rect">
            <a:avLst/>
          </a:prstGeom>
        </p:spPr>
      </p:pic>
    </p:spTree>
    <p:extLst>
      <p:ext uri="{BB962C8B-B14F-4D97-AF65-F5344CB8AC3E}">
        <p14:creationId xmlns:p14="http://schemas.microsoft.com/office/powerpoint/2010/main" val="142678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852257"/>
            <a:ext cx="3129473" cy="5149048"/>
          </a:xfrm>
        </p:spPr>
        <p:txBody>
          <a:bodyPr/>
          <a:lstStyle/>
          <a:p>
            <a:r>
              <a:rPr lang="en-US" dirty="0">
                <a:latin typeface="Myriad Pro" panose="020B0503030403020204" pitchFamily="34" charset="0"/>
              </a:rPr>
              <a:t>Military Options</a:t>
            </a:r>
          </a:p>
        </p:txBody>
      </p:sp>
      <p:pic>
        <p:nvPicPr>
          <p:cNvPr id="12" name="Picture 11">
            <a:extLst>
              <a:ext uri="{FF2B5EF4-FFF2-40B4-BE49-F238E27FC236}">
                <a16:creationId xmlns:a16="http://schemas.microsoft.com/office/drawing/2014/main" id="{FD46BF95-98A1-47E2-BFCD-26684BC37E5B}"/>
              </a:ext>
            </a:extLst>
          </p:cNvPr>
          <p:cNvPicPr>
            <a:picLocks noChangeAspect="1"/>
          </p:cNvPicPr>
          <p:nvPr/>
        </p:nvPicPr>
        <p:blipFill>
          <a:blip r:embed="rId2"/>
          <a:stretch>
            <a:fillRect/>
          </a:stretch>
        </p:blipFill>
        <p:spPr>
          <a:xfrm>
            <a:off x="3458591" y="1286275"/>
            <a:ext cx="8314309" cy="4281012"/>
          </a:xfrm>
          <a:prstGeom prst="rect">
            <a:avLst/>
          </a:prstGeom>
        </p:spPr>
      </p:pic>
    </p:spTree>
    <p:extLst>
      <p:ext uri="{BB962C8B-B14F-4D97-AF65-F5344CB8AC3E}">
        <p14:creationId xmlns:p14="http://schemas.microsoft.com/office/powerpoint/2010/main" val="245328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CF2D31-A183-C12A-693E-55C229D81D48}"/>
              </a:ext>
            </a:extLst>
          </p:cNvPr>
          <p:cNvPicPr>
            <a:picLocks noChangeAspect="1"/>
          </p:cNvPicPr>
          <p:nvPr/>
        </p:nvPicPr>
        <p:blipFill>
          <a:blip r:embed="rId2"/>
          <a:stretch>
            <a:fillRect/>
          </a:stretch>
        </p:blipFill>
        <p:spPr>
          <a:xfrm>
            <a:off x="7818120" y="1598439"/>
            <a:ext cx="3617432" cy="1745554"/>
          </a:xfrm>
          <a:prstGeom prst="rect">
            <a:avLst/>
          </a:prstGeom>
        </p:spPr>
      </p:pic>
      <p:pic>
        <p:nvPicPr>
          <p:cNvPr id="7" name="Picture 6">
            <a:extLst>
              <a:ext uri="{FF2B5EF4-FFF2-40B4-BE49-F238E27FC236}">
                <a16:creationId xmlns:a16="http://schemas.microsoft.com/office/drawing/2014/main" id="{D01436C0-CA44-BD99-79CA-2DE8C4D392D0}"/>
              </a:ext>
            </a:extLst>
          </p:cNvPr>
          <p:cNvPicPr>
            <a:picLocks noChangeAspect="1"/>
          </p:cNvPicPr>
          <p:nvPr/>
        </p:nvPicPr>
        <p:blipFill>
          <a:blip r:embed="rId3"/>
          <a:stretch>
            <a:fillRect/>
          </a:stretch>
        </p:blipFill>
        <p:spPr>
          <a:xfrm>
            <a:off x="7818120" y="3504142"/>
            <a:ext cx="3617432" cy="2441766"/>
          </a:xfrm>
          <a:prstGeom prst="rect">
            <a:avLst/>
          </a:prstGeom>
        </p:spPr>
      </p:pic>
      <p:sp>
        <p:nvSpPr>
          <p:cNvPr id="11" name="TextBox 10">
            <a:extLst>
              <a:ext uri="{FF2B5EF4-FFF2-40B4-BE49-F238E27FC236}">
                <a16:creationId xmlns:a16="http://schemas.microsoft.com/office/drawing/2014/main" id="{EA023249-BDA6-B649-9A9F-EDC3B619C7ED}"/>
              </a:ext>
            </a:extLst>
          </p:cNvPr>
          <p:cNvSpPr txBox="1"/>
          <p:nvPr/>
        </p:nvSpPr>
        <p:spPr>
          <a:xfrm>
            <a:off x="3999345" y="794327"/>
            <a:ext cx="2955637" cy="4893647"/>
          </a:xfrm>
          <a:prstGeom prst="rect">
            <a:avLst/>
          </a:prstGeom>
          <a:noFill/>
        </p:spPr>
        <p:txBody>
          <a:bodyPr wrap="square" rtlCol="0">
            <a:spAutoFit/>
          </a:bodyPr>
          <a:lstStyle/>
          <a:p>
            <a:r>
              <a:rPr lang="en-US" sz="2400" dirty="0"/>
              <a:t>To sign up for the military, you should start by contacting a </a:t>
            </a:r>
            <a:r>
              <a:rPr lang="en-US" sz="2400" b="1" dirty="0"/>
              <a:t>recruiter</a:t>
            </a:r>
            <a:r>
              <a:rPr lang="en-US" sz="2400" dirty="0"/>
              <a:t>, then take the </a:t>
            </a:r>
            <a:r>
              <a:rPr lang="en-US" sz="2400" b="1" dirty="0"/>
              <a:t>ASVAB</a:t>
            </a:r>
            <a:r>
              <a:rPr lang="en-US" sz="2400" dirty="0"/>
              <a:t> test, pass a physical exam at </a:t>
            </a:r>
            <a:r>
              <a:rPr lang="en-US" sz="2400" b="1" dirty="0"/>
              <a:t>MEPS</a:t>
            </a:r>
            <a:r>
              <a:rPr lang="en-US" sz="2400" dirty="0"/>
              <a:t>, choose a military job (</a:t>
            </a:r>
            <a:r>
              <a:rPr lang="en-US" sz="2400" b="1" dirty="0"/>
              <a:t>MOS</a:t>
            </a:r>
            <a:r>
              <a:rPr lang="en-US" sz="2400" dirty="0"/>
              <a:t>) with a recruiter, and finally sign your enlistment contract and prepare for </a:t>
            </a:r>
            <a:r>
              <a:rPr lang="en-US" sz="2400" b="1" dirty="0"/>
              <a:t>Basic Training</a:t>
            </a:r>
            <a:r>
              <a:rPr lang="en-US" sz="2400" dirty="0"/>
              <a:t>.</a:t>
            </a:r>
          </a:p>
        </p:txBody>
      </p:sp>
      <p:sp>
        <p:nvSpPr>
          <p:cNvPr id="14" name="TextBox 13">
            <a:extLst>
              <a:ext uri="{FF2B5EF4-FFF2-40B4-BE49-F238E27FC236}">
                <a16:creationId xmlns:a16="http://schemas.microsoft.com/office/drawing/2014/main" id="{1E20E31A-5F80-59D9-FB1C-1D1C3FF86AE2}"/>
              </a:ext>
            </a:extLst>
          </p:cNvPr>
          <p:cNvSpPr txBox="1"/>
          <p:nvPr/>
        </p:nvSpPr>
        <p:spPr>
          <a:xfrm>
            <a:off x="606056" y="2857811"/>
            <a:ext cx="2690037" cy="1203826"/>
          </a:xfrm>
          <a:prstGeom prst="rect">
            <a:avLst/>
          </a:prstGeom>
          <a:noFill/>
        </p:spPr>
        <p:txBody>
          <a:bodyPr wrap="square">
            <a:spAutoFit/>
          </a:bodyPr>
          <a:lstStyle/>
          <a:p>
            <a:r>
              <a:rPr lang="en-US" sz="3600" dirty="0">
                <a:solidFill>
                  <a:schemeClr val="bg1"/>
                </a:solidFill>
                <a:latin typeface="Myriad Pro" panose="020B0503030403020204" pitchFamily="34" charset="0"/>
              </a:rPr>
              <a:t>Military </a:t>
            </a:r>
          </a:p>
          <a:p>
            <a:r>
              <a:rPr lang="en-US" sz="3600" dirty="0">
                <a:solidFill>
                  <a:schemeClr val="bg1"/>
                </a:solidFill>
                <a:latin typeface="Myriad Pro" panose="020B0503030403020204" pitchFamily="34" charset="0"/>
              </a:rPr>
              <a:t>Options</a:t>
            </a:r>
            <a:endParaRPr lang="en-US" sz="3600" dirty="0">
              <a:solidFill>
                <a:schemeClr val="bg1"/>
              </a:solidFill>
            </a:endParaRPr>
          </a:p>
        </p:txBody>
      </p:sp>
    </p:spTree>
    <p:extLst>
      <p:ext uri="{BB962C8B-B14F-4D97-AF65-F5344CB8AC3E}">
        <p14:creationId xmlns:p14="http://schemas.microsoft.com/office/powerpoint/2010/main" val="4230081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852257"/>
            <a:ext cx="3129473" cy="5149048"/>
          </a:xfrm>
        </p:spPr>
        <p:txBody>
          <a:bodyPr/>
          <a:lstStyle/>
          <a:p>
            <a:r>
              <a:rPr lang="en-US" dirty="0">
                <a:latin typeface="Myriad Pro" panose="020B0503030403020204" pitchFamily="34" charset="0"/>
              </a:rPr>
              <a:t>Job Corps</a:t>
            </a:r>
          </a:p>
        </p:txBody>
      </p:sp>
      <p:pic>
        <p:nvPicPr>
          <p:cNvPr id="5" name="Picture 4">
            <a:extLst>
              <a:ext uri="{FF2B5EF4-FFF2-40B4-BE49-F238E27FC236}">
                <a16:creationId xmlns:a16="http://schemas.microsoft.com/office/drawing/2014/main" id="{8D56465F-0ED3-7512-71D6-FCFB5009686F}"/>
              </a:ext>
            </a:extLst>
          </p:cNvPr>
          <p:cNvPicPr>
            <a:picLocks noChangeAspect="1"/>
          </p:cNvPicPr>
          <p:nvPr/>
        </p:nvPicPr>
        <p:blipFill>
          <a:blip r:embed="rId2"/>
          <a:stretch>
            <a:fillRect/>
          </a:stretch>
        </p:blipFill>
        <p:spPr>
          <a:xfrm>
            <a:off x="4326459" y="118046"/>
            <a:ext cx="6872678" cy="6621908"/>
          </a:xfrm>
          <a:prstGeom prst="rect">
            <a:avLst/>
          </a:prstGeom>
        </p:spPr>
      </p:pic>
    </p:spTree>
    <p:extLst>
      <p:ext uri="{BB962C8B-B14F-4D97-AF65-F5344CB8AC3E}">
        <p14:creationId xmlns:p14="http://schemas.microsoft.com/office/powerpoint/2010/main" val="3656575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1"/>
          <p:cNvSpPr>
            <a:spLocks noChangeArrowheads="1"/>
          </p:cNvSpPr>
          <p:nvPr/>
        </p:nvSpPr>
        <p:spPr bwMode="auto">
          <a:xfrm rot="10800000">
            <a:off x="5420346" y="3711713"/>
            <a:ext cx="2716696" cy="2101995"/>
          </a:xfrm>
          <a:prstGeom prst="rightArrow">
            <a:avLst>
              <a:gd name="adj1" fmla="val 50000"/>
              <a:gd name="adj2" fmla="val 36842"/>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9" name="Text Box 12"/>
          <p:cNvSpPr txBox="1">
            <a:spLocks noChangeArrowheads="1"/>
          </p:cNvSpPr>
          <p:nvPr/>
        </p:nvSpPr>
        <p:spPr bwMode="auto">
          <a:xfrm>
            <a:off x="5753014" y="4266286"/>
            <a:ext cx="239466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latin typeface="Arial Black" panose="020B0A04020102020204" pitchFamily="34" charset="0"/>
              </a:rPr>
              <a:t>Naviance support – @ JHS Wednesday’s</a:t>
            </a:r>
          </a:p>
        </p:txBody>
      </p:sp>
      <p:sp>
        <p:nvSpPr>
          <p:cNvPr id="2" name="Title 1"/>
          <p:cNvSpPr>
            <a:spLocks noGrp="1"/>
          </p:cNvSpPr>
          <p:nvPr>
            <p:ph type="title"/>
          </p:nvPr>
        </p:nvSpPr>
        <p:spPr/>
        <p:txBody>
          <a:bodyPr/>
          <a:lstStyle/>
          <a:p>
            <a:r>
              <a:rPr lang="en-US" dirty="0"/>
              <a:t>We’re here </a:t>
            </a:r>
            <a:br>
              <a:rPr lang="en-US" dirty="0"/>
            </a:br>
            <a:r>
              <a:rPr lang="en-US" dirty="0"/>
              <a:t>to help!</a:t>
            </a:r>
          </a:p>
        </p:txBody>
      </p:sp>
      <p:sp>
        <p:nvSpPr>
          <p:cNvPr id="4" name="AutoShape 11"/>
          <p:cNvSpPr>
            <a:spLocks noChangeArrowheads="1"/>
          </p:cNvSpPr>
          <p:nvPr/>
        </p:nvSpPr>
        <p:spPr bwMode="auto">
          <a:xfrm>
            <a:off x="6828909" y="5449964"/>
            <a:ext cx="1828800" cy="1098826"/>
          </a:xfrm>
          <a:prstGeom prst="rightArrow">
            <a:avLst>
              <a:gd name="adj1" fmla="val 50000"/>
              <a:gd name="adj2" fmla="val 36842"/>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5" name="Text Box 12"/>
          <p:cNvSpPr txBox="1">
            <a:spLocks noChangeArrowheads="1"/>
          </p:cNvSpPr>
          <p:nvPr/>
        </p:nvSpPr>
        <p:spPr bwMode="auto">
          <a:xfrm>
            <a:off x="6804033" y="5789827"/>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latin typeface="Arial Black" panose="020B0A04020102020204" pitchFamily="34" charset="0"/>
              </a:rPr>
              <a:t>Transcripts</a:t>
            </a:r>
          </a:p>
        </p:txBody>
      </p:sp>
      <p:sp>
        <p:nvSpPr>
          <p:cNvPr id="7" name="Rectangle 6"/>
          <p:cNvSpPr/>
          <p:nvPr/>
        </p:nvSpPr>
        <p:spPr>
          <a:xfrm>
            <a:off x="8607956" y="5336813"/>
            <a:ext cx="3549135" cy="1323439"/>
          </a:xfrm>
          <a:prstGeom prst="rect">
            <a:avLst/>
          </a:prstGeom>
        </p:spPr>
        <p:txBody>
          <a:bodyPr wrap="square">
            <a:spAutoFit/>
          </a:bodyPr>
          <a:lstStyle/>
          <a:p>
            <a:pPr marL="182880" indent="-182880" fontAlgn="auto">
              <a:spcAft>
                <a:spcPts val="0"/>
              </a:spcAft>
              <a:buClr>
                <a:schemeClr val="accent1">
                  <a:lumMod val="75000"/>
                </a:schemeClr>
              </a:buClr>
              <a:defRPr/>
            </a:pPr>
            <a:r>
              <a:rPr lang="en-US" altLang="en-US" sz="2000" b="1" dirty="0"/>
              <a:t>Registrar:</a:t>
            </a:r>
            <a:r>
              <a:rPr lang="en-US" altLang="en-US" sz="2000" dirty="0"/>
              <a:t> </a:t>
            </a:r>
            <a:r>
              <a:rPr lang="en-US" altLang="en-US" dirty="0"/>
              <a:t>	</a:t>
            </a:r>
          </a:p>
          <a:p>
            <a:pPr marL="182880" indent="-182880" fontAlgn="auto">
              <a:spcAft>
                <a:spcPts val="0"/>
              </a:spcAft>
              <a:buClr>
                <a:schemeClr val="accent1">
                  <a:lumMod val="75000"/>
                </a:schemeClr>
              </a:buClr>
              <a:buFontTx/>
              <a:buNone/>
              <a:defRPr/>
            </a:pPr>
            <a:r>
              <a:rPr lang="en-US" altLang="en-US" sz="2000" dirty="0"/>
              <a:t>Mrs. Heather Coon</a:t>
            </a:r>
          </a:p>
          <a:p>
            <a:pPr marL="182880" indent="-182880" fontAlgn="auto">
              <a:spcAft>
                <a:spcPts val="0"/>
              </a:spcAft>
              <a:buClr>
                <a:schemeClr val="accent1">
                  <a:lumMod val="75000"/>
                </a:schemeClr>
              </a:buClr>
              <a:buFontTx/>
              <a:buNone/>
              <a:defRPr/>
            </a:pPr>
            <a:r>
              <a:rPr lang="en-US" altLang="en-US" sz="2000" dirty="0"/>
              <a:t>JHSTranscripts@everettsd.org</a:t>
            </a:r>
          </a:p>
          <a:p>
            <a:pPr marL="182880" indent="-182880" fontAlgn="auto">
              <a:spcAft>
                <a:spcPts val="0"/>
              </a:spcAft>
              <a:buClr>
                <a:schemeClr val="accent1">
                  <a:lumMod val="75000"/>
                </a:schemeClr>
              </a:buClr>
              <a:buFontTx/>
              <a:buNone/>
              <a:defRPr/>
            </a:pPr>
            <a:r>
              <a:rPr lang="en-US" altLang="en-US" sz="2000" dirty="0"/>
              <a:t>425.385.7015</a:t>
            </a:r>
          </a:p>
        </p:txBody>
      </p:sp>
      <p:sp>
        <p:nvSpPr>
          <p:cNvPr id="12" name="Rectangle 11"/>
          <p:cNvSpPr/>
          <p:nvPr/>
        </p:nvSpPr>
        <p:spPr>
          <a:xfrm>
            <a:off x="3473057" y="5277180"/>
            <a:ext cx="3187611" cy="984885"/>
          </a:xfrm>
          <a:prstGeom prst="rect">
            <a:avLst/>
          </a:prstGeom>
        </p:spPr>
        <p:txBody>
          <a:bodyPr wrap="square">
            <a:spAutoFit/>
          </a:bodyPr>
          <a:lstStyle/>
          <a:p>
            <a:pPr marL="182880" indent="-182880" fontAlgn="auto">
              <a:spcAft>
                <a:spcPts val="0"/>
              </a:spcAft>
              <a:buClr>
                <a:schemeClr val="accent1">
                  <a:lumMod val="75000"/>
                </a:schemeClr>
              </a:buClr>
              <a:defRPr/>
            </a:pPr>
            <a:r>
              <a:rPr lang="en-US" altLang="en-US" dirty="0"/>
              <a:t> </a:t>
            </a:r>
            <a:r>
              <a:rPr lang="en-US" altLang="en-US" sz="1600" dirty="0"/>
              <a:t>	</a:t>
            </a:r>
          </a:p>
          <a:p>
            <a:pPr marL="182880" indent="-182880" fontAlgn="auto">
              <a:spcAft>
                <a:spcPts val="0"/>
              </a:spcAft>
              <a:buClr>
                <a:schemeClr val="accent1">
                  <a:lumMod val="75000"/>
                </a:schemeClr>
              </a:buClr>
              <a:buFontTx/>
              <a:buNone/>
              <a:defRPr/>
            </a:pPr>
            <a:r>
              <a:rPr lang="en-US" altLang="en-US" sz="1600" dirty="0"/>
              <a:t>	</a:t>
            </a:r>
            <a:r>
              <a:rPr lang="en-US" altLang="en-US" sz="2000" dirty="0"/>
              <a:t>Mrs. Sarah Pewitt</a:t>
            </a:r>
          </a:p>
          <a:p>
            <a:pPr marL="182880" indent="-182880" fontAlgn="auto">
              <a:spcAft>
                <a:spcPts val="0"/>
              </a:spcAft>
              <a:buClr>
                <a:schemeClr val="accent1">
                  <a:lumMod val="75000"/>
                </a:schemeClr>
              </a:buClr>
              <a:buFontTx/>
              <a:buNone/>
              <a:defRPr/>
            </a:pPr>
            <a:r>
              <a:rPr lang="en-US" altLang="en-US" sz="2000" dirty="0"/>
              <a:t>	naviance@everettsd.org</a:t>
            </a:r>
          </a:p>
        </p:txBody>
      </p:sp>
      <p:pic>
        <p:nvPicPr>
          <p:cNvPr id="6" name="Picture 12">
            <a:extLst>
              <a:ext uri="{FF2B5EF4-FFF2-40B4-BE49-F238E27FC236}">
                <a16:creationId xmlns:a16="http://schemas.microsoft.com/office/drawing/2014/main" id="{EC636E94-7B49-4D13-8D0A-A636F94E617A}"/>
              </a:ext>
            </a:extLst>
          </p:cNvPr>
          <p:cNvPicPr>
            <a:picLocks noChangeAspect="1"/>
          </p:cNvPicPr>
          <p:nvPr/>
        </p:nvPicPr>
        <p:blipFill>
          <a:blip r:embed="rId2"/>
          <a:stretch>
            <a:fillRect/>
          </a:stretch>
        </p:blipFill>
        <p:spPr>
          <a:xfrm>
            <a:off x="4082028" y="4044703"/>
            <a:ext cx="1144143" cy="1436016"/>
          </a:xfrm>
          <a:prstGeom prst="rect">
            <a:avLst/>
          </a:prstGeom>
        </p:spPr>
      </p:pic>
      <p:pic>
        <p:nvPicPr>
          <p:cNvPr id="16" name="Picture 10">
            <a:extLst>
              <a:ext uri="{FF2B5EF4-FFF2-40B4-BE49-F238E27FC236}">
                <a16:creationId xmlns:a16="http://schemas.microsoft.com/office/drawing/2014/main" id="{6D14909B-F8F0-4C13-9805-C5397B68E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182" y="3902990"/>
            <a:ext cx="1354380" cy="174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71C8E8C-1BCF-35DD-8C0D-31A0FA21C778}"/>
              </a:ext>
            </a:extLst>
          </p:cNvPr>
          <p:cNvPicPr>
            <a:picLocks noChangeAspect="1"/>
          </p:cNvPicPr>
          <p:nvPr/>
        </p:nvPicPr>
        <p:blipFill>
          <a:blip r:embed="rId4"/>
          <a:stretch>
            <a:fillRect/>
          </a:stretch>
        </p:blipFill>
        <p:spPr>
          <a:xfrm>
            <a:off x="8657708" y="76135"/>
            <a:ext cx="2993435" cy="3741794"/>
          </a:xfrm>
          <a:prstGeom prst="rect">
            <a:avLst/>
          </a:prstGeom>
        </p:spPr>
      </p:pic>
      <p:pic>
        <p:nvPicPr>
          <p:cNvPr id="17" name="Picture 16">
            <a:extLst>
              <a:ext uri="{FF2B5EF4-FFF2-40B4-BE49-F238E27FC236}">
                <a16:creationId xmlns:a16="http://schemas.microsoft.com/office/drawing/2014/main" id="{E15BECB5-2E82-ECF9-431D-70819AA9CC40}"/>
              </a:ext>
            </a:extLst>
          </p:cNvPr>
          <p:cNvPicPr>
            <a:picLocks noChangeAspect="1"/>
          </p:cNvPicPr>
          <p:nvPr/>
        </p:nvPicPr>
        <p:blipFill>
          <a:blip r:embed="rId5"/>
          <a:srcRect t="42073" r="19990"/>
          <a:stretch/>
        </p:blipFill>
        <p:spPr>
          <a:xfrm>
            <a:off x="3741605" y="157606"/>
            <a:ext cx="4708790" cy="3442645"/>
          </a:xfrm>
          <a:prstGeom prst="rect">
            <a:avLst/>
          </a:prstGeom>
        </p:spPr>
      </p:pic>
    </p:spTree>
    <p:extLst>
      <p:ext uri="{BB962C8B-B14F-4D97-AF65-F5344CB8AC3E}">
        <p14:creationId xmlns:p14="http://schemas.microsoft.com/office/powerpoint/2010/main" val="42177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523D93-9E71-A6F0-DB18-92403F075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8728B-65BE-2976-36A9-F5F0D9C4016F}"/>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a:t>Peace Corps</a:t>
            </a:r>
          </a:p>
        </p:txBody>
      </p:sp>
      <p:sp>
        <p:nvSpPr>
          <p:cNvPr id="7" name="TextBox 6">
            <a:extLst>
              <a:ext uri="{FF2B5EF4-FFF2-40B4-BE49-F238E27FC236}">
                <a16:creationId xmlns:a16="http://schemas.microsoft.com/office/drawing/2014/main" id="{3E33462E-AF85-D0B6-83ED-99FF544879CA}"/>
              </a:ext>
            </a:extLst>
          </p:cNvPr>
          <p:cNvSpPr txBox="1"/>
          <p:nvPr/>
        </p:nvSpPr>
        <p:spPr>
          <a:xfrm>
            <a:off x="3869267" y="864108"/>
            <a:ext cx="3585891" cy="5120640"/>
          </a:xfrm>
          <a:prstGeom prst="rect">
            <a:avLst/>
          </a:prstGeom>
        </p:spPr>
        <p:txBody>
          <a:bodyPr vert="horz" lIns="91440" tIns="45720" rIns="91440" bIns="45720" rtlCol="0" anchor="ctr">
            <a:normAutofit/>
          </a:bodyPr>
          <a:lstStyle/>
          <a:p>
            <a:pPr indent="-182880" defTabSz="914400">
              <a:lnSpc>
                <a:spcPct val="90000"/>
              </a:lnSpc>
              <a:spcAft>
                <a:spcPts val="600"/>
              </a:spcAft>
              <a:buClr>
                <a:schemeClr val="accent1"/>
              </a:buClr>
              <a:buFont typeface="Wingdings 2" pitchFamily="18" charset="2"/>
              <a:buChar char=""/>
            </a:pPr>
            <a:r>
              <a:rPr lang="en-US" b="0" i="0" dirty="0">
                <a:effectLst/>
              </a:rPr>
              <a:t>The Peace Corps is a U.S. government agency that sends Americans to live and work in communities abroad for 27 months on projects in areas like education, health, and agriculture to promote world peace and friendship. Founded by </a:t>
            </a:r>
            <a:r>
              <a:rPr lang="en-US" b="0" i="0" dirty="0">
                <a:effectLst/>
                <a:hlinkClick r:id="rId2">
                  <a:extLst>
                    <a:ext uri="{A12FA001-AC4F-418D-AE19-62706E023703}">
                      <ahyp:hlinkClr xmlns:ahyp="http://schemas.microsoft.com/office/drawing/2018/hyperlinkcolor" val="tx"/>
                    </a:ext>
                  </a:extLst>
                </a:hlinkClick>
              </a:rPr>
              <a:t>President John F. Kennedy</a:t>
            </a:r>
            <a:r>
              <a:rPr lang="en-US" b="0" i="0" dirty="0">
                <a:effectLst/>
              </a:rPr>
              <a:t> in 1961, it operates in various countries to meet local needs, while also fostering a greater understanding of Americans by the people served. Citizens can serve as volunteers for long-term assignments or through short-term, skilled opportunities with </a:t>
            </a:r>
            <a:r>
              <a:rPr lang="en-US" b="0" i="0" dirty="0">
                <a:effectLst/>
                <a:hlinkClick r:id="rId3">
                  <a:extLst>
                    <a:ext uri="{A12FA001-AC4F-418D-AE19-62706E023703}">
                      <ahyp:hlinkClr xmlns:ahyp="http://schemas.microsoft.com/office/drawing/2018/hyperlinkcolor" val="tx"/>
                    </a:ext>
                  </a:extLst>
                </a:hlinkClick>
              </a:rPr>
              <a:t>Peace Corps Response</a:t>
            </a:r>
            <a:endParaRPr lang="en-US" dirty="0"/>
          </a:p>
        </p:txBody>
      </p:sp>
      <p:pic>
        <p:nvPicPr>
          <p:cNvPr id="2050" name="Picture 2" descr="Peace Corps | SUNY Geneseo">
            <a:extLst>
              <a:ext uri="{FF2B5EF4-FFF2-40B4-BE49-F238E27FC236}">
                <a16:creationId xmlns:a16="http://schemas.microsoft.com/office/drawing/2014/main" id="{A1774F9C-57DF-AAEE-F970-E550EF9E0F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18120" y="1691640"/>
            <a:ext cx="347472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903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A1E7DF-ECD3-A832-7901-6CE5C8B10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A4082-B21D-AA50-7AB4-368ED4F76D07}"/>
              </a:ext>
            </a:extLst>
          </p:cNvPr>
          <p:cNvSpPr>
            <a:spLocks noGrp="1"/>
          </p:cNvSpPr>
          <p:nvPr>
            <p:ph type="title"/>
          </p:nvPr>
        </p:nvSpPr>
        <p:spPr>
          <a:xfrm>
            <a:off x="252919" y="1123837"/>
            <a:ext cx="2947482" cy="4601183"/>
          </a:xfrm>
        </p:spPr>
        <p:txBody>
          <a:bodyPr vert="horz" lIns="91440" tIns="45720" rIns="91440" bIns="45720" rtlCol="0" anchor="ctr">
            <a:normAutofit/>
          </a:bodyPr>
          <a:lstStyle/>
          <a:p>
            <a:endParaRPr lang="en-US" dirty="0"/>
          </a:p>
        </p:txBody>
      </p:sp>
      <p:sp>
        <p:nvSpPr>
          <p:cNvPr id="10" name="TextBox 9">
            <a:extLst>
              <a:ext uri="{FF2B5EF4-FFF2-40B4-BE49-F238E27FC236}">
                <a16:creationId xmlns:a16="http://schemas.microsoft.com/office/drawing/2014/main" id="{904CBE29-7231-5643-AFAE-6E733A9D60EE}"/>
              </a:ext>
            </a:extLst>
          </p:cNvPr>
          <p:cNvSpPr txBox="1"/>
          <p:nvPr/>
        </p:nvSpPr>
        <p:spPr>
          <a:xfrm>
            <a:off x="3869267" y="864108"/>
            <a:ext cx="3585891" cy="5120640"/>
          </a:xfrm>
          <a:prstGeom prst="rect">
            <a:avLst/>
          </a:prstGeom>
        </p:spPr>
        <p:txBody>
          <a:bodyPr vert="horz" lIns="91440" tIns="45720" rIns="91440" bIns="45720" rtlCol="0" anchor="ctr">
            <a:normAutofit/>
          </a:bodyPr>
          <a:lstStyle/>
          <a:p>
            <a:pPr marR="0" defTabSz="914400">
              <a:lnSpc>
                <a:spcPct val="90000"/>
              </a:lnSpc>
              <a:spcAft>
                <a:spcPts val="800"/>
              </a:spcAft>
              <a:buClr>
                <a:schemeClr val="accent1"/>
              </a:buClr>
            </a:pPr>
            <a:endParaRPr lang="en-US" sz="1100" dirty="0">
              <a:solidFill>
                <a:schemeClr val="tx1">
                  <a:lumMod val="65000"/>
                  <a:lumOff val="35000"/>
                </a:schemeClr>
              </a:solidFill>
              <a:effectLst/>
            </a:endParaRPr>
          </a:p>
        </p:txBody>
      </p:sp>
      <p:pic>
        <p:nvPicPr>
          <p:cNvPr id="1026" name="Picture 2" descr="AmeriCorps - Wikipedia">
            <a:extLst>
              <a:ext uri="{FF2B5EF4-FFF2-40B4-BE49-F238E27FC236}">
                <a16:creationId xmlns:a16="http://schemas.microsoft.com/office/drawing/2014/main" id="{8EFD225F-5391-557C-0426-D9693646AD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2919" y="2531502"/>
            <a:ext cx="2267712" cy="15764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6FD1D3-6244-0EE5-7050-4626D9EDF464}"/>
              </a:ext>
            </a:extLst>
          </p:cNvPr>
          <p:cNvSpPr txBox="1"/>
          <p:nvPr/>
        </p:nvSpPr>
        <p:spPr>
          <a:xfrm>
            <a:off x="3954736" y="809781"/>
            <a:ext cx="3231155" cy="4770537"/>
          </a:xfrm>
          <a:prstGeom prst="rect">
            <a:avLst/>
          </a:prstGeom>
          <a:noFill/>
        </p:spPr>
        <p:txBody>
          <a:bodyPr wrap="square" rtlCol="0">
            <a:spAutoFit/>
          </a:bodyPr>
          <a:lstStyle/>
          <a:p>
            <a:r>
              <a:rPr lang="en-US" sz="1600" dirty="0"/>
              <a:t>AmeriCorps is a federal agency connecting Americans to opportunities to serve their communities and country. It comprises three core programs—AmeriCorps State and National, AmeriCorps VISTA, and AmeriCorps NCCC—along with AmeriCorps Seniors. Members serve with local, state, and national non-profits and community organizations in areas like disaster relief, education, and environmental stewardship. In return for their service, members receive benefits including a Segal AmeriCorps Education Award to pay for college or loans, and some receive health insurance, living allowances, and other benefits. </a:t>
            </a:r>
          </a:p>
        </p:txBody>
      </p:sp>
      <p:sp>
        <p:nvSpPr>
          <p:cNvPr id="13" name="TextBox 12">
            <a:extLst>
              <a:ext uri="{FF2B5EF4-FFF2-40B4-BE49-F238E27FC236}">
                <a16:creationId xmlns:a16="http://schemas.microsoft.com/office/drawing/2014/main" id="{C1026D91-884C-29DF-020E-75990674DB03}"/>
              </a:ext>
            </a:extLst>
          </p:cNvPr>
          <p:cNvSpPr txBox="1"/>
          <p:nvPr/>
        </p:nvSpPr>
        <p:spPr>
          <a:xfrm>
            <a:off x="7626095" y="864108"/>
            <a:ext cx="3873177" cy="5062924"/>
          </a:xfrm>
          <a:prstGeom prst="rect">
            <a:avLst/>
          </a:prstGeom>
          <a:noFill/>
        </p:spPr>
        <p:txBody>
          <a:bodyPr wrap="square" rtlCol="0">
            <a:spAutoFit/>
          </a:bodyPr>
          <a:lstStyle/>
          <a:p>
            <a:r>
              <a:rPr lang="en-US" sz="1700" dirty="0"/>
              <a:t>What AmeriCorps Does:</a:t>
            </a:r>
          </a:p>
          <a:p>
            <a:endParaRPr lang="en-US" sz="1700" dirty="0"/>
          </a:p>
          <a:p>
            <a:r>
              <a:rPr lang="en-US" sz="1700" dirty="0"/>
              <a:t>•	Connects service and need: </a:t>
            </a:r>
          </a:p>
          <a:p>
            <a:r>
              <a:rPr lang="en-US" sz="1700" dirty="0"/>
              <a:t>AmeriCorps links individuals to serve in intensive service to meet critical community needs.</a:t>
            </a:r>
          </a:p>
          <a:p>
            <a:endParaRPr lang="en-US" sz="1700" dirty="0"/>
          </a:p>
          <a:p>
            <a:r>
              <a:rPr lang="en-US" sz="1700" dirty="0"/>
              <a:t>•	Focuses on national challenges: </a:t>
            </a:r>
          </a:p>
          <a:p>
            <a:r>
              <a:rPr lang="en-US" sz="1700" dirty="0"/>
              <a:t>Services address areas such as disaster services, economic opportunity, education, environmental stewardship, healthy futures, and veterans and military families.</a:t>
            </a:r>
          </a:p>
          <a:p>
            <a:endParaRPr lang="en-US" sz="1700" dirty="0"/>
          </a:p>
          <a:p>
            <a:r>
              <a:rPr lang="en-US" sz="1700" dirty="0"/>
              <a:t>•	Supports community organizations: </a:t>
            </a:r>
          </a:p>
          <a:p>
            <a:r>
              <a:rPr lang="en-US" sz="1700" dirty="0"/>
              <a:t>Members serve with a wide variety of non-profits, schools, public agencies, and faith-based and community organizations.</a:t>
            </a:r>
          </a:p>
        </p:txBody>
      </p:sp>
    </p:spTree>
    <p:extLst>
      <p:ext uri="{BB962C8B-B14F-4D97-AF65-F5344CB8AC3E}">
        <p14:creationId xmlns:p14="http://schemas.microsoft.com/office/powerpoint/2010/main" val="3285328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F13B5-00B5-1B5F-7850-016366E9F55C}"/>
              </a:ext>
            </a:extLst>
          </p:cNvPr>
          <p:cNvPicPr>
            <a:picLocks noChangeAspect="1"/>
          </p:cNvPicPr>
          <p:nvPr/>
        </p:nvPicPr>
        <p:blipFill>
          <a:blip r:embed="rId3"/>
          <a:stretch>
            <a:fillRect/>
          </a:stretch>
        </p:blipFill>
        <p:spPr>
          <a:xfrm>
            <a:off x="3809762" y="2275363"/>
            <a:ext cx="8271028" cy="3433343"/>
          </a:xfrm>
          <a:prstGeom prst="rect">
            <a:avLst/>
          </a:prstGeom>
          <a:ln>
            <a:noFill/>
          </a:ln>
          <a:effectLst>
            <a:outerShdw blurRad="292100" dist="139700" dir="2700000" algn="tl" rotWithShape="0">
              <a:srgbClr val="333333">
                <a:alpha val="65000"/>
              </a:srgbClr>
            </a:outerShdw>
          </a:effectLst>
        </p:spPr>
      </p:pic>
      <p:sp>
        <p:nvSpPr>
          <p:cNvPr id="5" name="Content Placeholder 4"/>
          <p:cNvSpPr>
            <a:spLocks noGrp="1"/>
          </p:cNvSpPr>
          <p:nvPr>
            <p:ph sz="half" idx="2"/>
          </p:nvPr>
        </p:nvSpPr>
        <p:spPr>
          <a:xfrm>
            <a:off x="434063" y="3981333"/>
            <a:ext cx="3160212" cy="2489042"/>
          </a:xfrm>
          <a:solidFill>
            <a:schemeClr val="bg1"/>
          </a:solidFill>
        </p:spPr>
        <p:txBody>
          <a:bodyPr>
            <a:normAutofit lnSpcReduction="10000"/>
          </a:bodyPr>
          <a:lstStyle/>
          <a:p>
            <a:pPr marL="0" indent="0">
              <a:buNone/>
            </a:pPr>
            <a:r>
              <a:rPr lang="en-US">
                <a:effectLst>
                  <a:outerShdw blurRad="38100" dist="38100" dir="2700000" algn="tl">
                    <a:srgbClr val="000000">
                      <a:alpha val="43137"/>
                    </a:srgbClr>
                  </a:outerShdw>
                </a:effectLst>
                <a:latin typeface="Myriad Pro" pitchFamily="34" charset="0"/>
              </a:rPr>
              <a:t>Click </a:t>
            </a:r>
            <a:r>
              <a:rPr lang="en-US" sz="3100" b="1">
                <a:solidFill>
                  <a:schemeClr val="accent1"/>
                </a:solidFill>
                <a:effectLst>
                  <a:outerShdw blurRad="38100" dist="38100" dir="2700000" algn="tl">
                    <a:srgbClr val="000000">
                      <a:alpha val="43137"/>
                    </a:srgbClr>
                  </a:outerShdw>
                </a:effectLst>
                <a:latin typeface="Myriad Pro" pitchFamily="34" charset="0"/>
              </a:rPr>
              <a:t>MOVE TO APPLICATION LIST</a:t>
            </a:r>
            <a:endParaRPr lang="en-US" b="1">
              <a:solidFill>
                <a:schemeClr val="accent1"/>
              </a:solidFill>
              <a:effectLst>
                <a:outerShdw blurRad="38100" dist="38100" dir="2700000" algn="tl">
                  <a:srgbClr val="000000">
                    <a:alpha val="43137"/>
                  </a:srgbClr>
                </a:outerShdw>
              </a:effectLst>
              <a:latin typeface="Myriad Pro" pitchFamily="34" charset="0"/>
            </a:endParaRPr>
          </a:p>
          <a:p>
            <a:pPr marL="0" indent="0">
              <a:buNone/>
            </a:pPr>
            <a:endParaRPr lang="en-US" b="1">
              <a:effectLst>
                <a:outerShdw blurRad="38100" dist="38100" dir="2700000" algn="tl">
                  <a:srgbClr val="000000">
                    <a:alpha val="43137"/>
                  </a:srgbClr>
                </a:outerShdw>
              </a:effectLst>
              <a:latin typeface="Myriad Pro" pitchFamily="34" charset="0"/>
            </a:endParaRPr>
          </a:p>
          <a:p>
            <a:pPr marL="0" indent="0">
              <a:buNone/>
            </a:pPr>
            <a:r>
              <a:rPr lang="en-US">
                <a:effectLst>
                  <a:outerShdw blurRad="38100" dist="38100" dir="2700000" algn="tl">
                    <a:srgbClr val="000000">
                      <a:alpha val="43137"/>
                    </a:srgbClr>
                  </a:outerShdw>
                </a:effectLst>
                <a:latin typeface="Myriad Pro" pitchFamily="34" charset="0"/>
              </a:rPr>
              <a:t>Click </a:t>
            </a:r>
            <a:r>
              <a:rPr lang="en-US" b="1">
                <a:solidFill>
                  <a:schemeClr val="accent1"/>
                </a:solidFill>
                <a:effectLst>
                  <a:outerShdw blurRad="38100" dist="38100" dir="2700000" algn="tl">
                    <a:srgbClr val="000000">
                      <a:alpha val="43137"/>
                    </a:srgbClr>
                  </a:outerShdw>
                </a:effectLst>
                <a:latin typeface="Myriad Pro" pitchFamily="34" charset="0"/>
              </a:rPr>
              <a:t>ADD AND REQUEST TRANSCRIPTS</a:t>
            </a:r>
            <a:endParaRPr lang="en-US">
              <a:solidFill>
                <a:schemeClr val="accent1"/>
              </a:solidFill>
              <a:effectLst>
                <a:outerShdw blurRad="38100" dist="38100" dir="2700000" algn="tl">
                  <a:srgbClr val="000000">
                    <a:alpha val="43137"/>
                  </a:srgbClr>
                </a:outerShdw>
              </a:effectLst>
              <a:latin typeface="Myriad Pro" pitchFamily="34" charset="0"/>
            </a:endParaRPr>
          </a:p>
        </p:txBody>
      </p:sp>
      <p:sp>
        <p:nvSpPr>
          <p:cNvPr id="13" name="Oval 12"/>
          <p:cNvSpPr/>
          <p:nvPr/>
        </p:nvSpPr>
        <p:spPr>
          <a:xfrm>
            <a:off x="3876907" y="3228883"/>
            <a:ext cx="303070" cy="311536"/>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cxnSpLocks/>
            <a:stCxn id="7" idx="1"/>
            <a:endCxn id="13" idx="2"/>
          </p:cNvCxnSpPr>
          <p:nvPr/>
        </p:nvCxnSpPr>
        <p:spPr>
          <a:xfrm>
            <a:off x="3415888" y="2936496"/>
            <a:ext cx="461019" cy="44815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823566" y="2289874"/>
            <a:ext cx="1536859" cy="28825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2806289" y="2644108"/>
            <a:ext cx="609599"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a:ln w="0"/>
                <a:solidFill>
                  <a:schemeClr val="accent1"/>
                </a:solidFill>
                <a:effectLst>
                  <a:outerShdw blurRad="38100" dist="38100" dir="2700000" algn="tl">
                    <a:srgbClr val="000000">
                      <a:alpha val="43137"/>
                    </a:srgbClr>
                  </a:outerShdw>
                </a:effectLst>
                <a:latin typeface="Myriad Pro" panose="020B0503030403020204" pitchFamily="34" charset="0"/>
              </a:rPr>
              <a:t>1.</a:t>
            </a:r>
          </a:p>
        </p:txBody>
      </p:sp>
      <p:sp>
        <p:nvSpPr>
          <p:cNvPr id="18" name="Rectangle 17"/>
          <p:cNvSpPr/>
          <p:nvPr/>
        </p:nvSpPr>
        <p:spPr>
          <a:xfrm flipH="1">
            <a:off x="9119370" y="1752900"/>
            <a:ext cx="609599"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a:ln w="0"/>
                <a:solidFill>
                  <a:schemeClr val="accent1"/>
                </a:solidFill>
                <a:effectLst>
                  <a:outerShdw blurRad="38100" dist="38100" dir="2700000" algn="tl">
                    <a:srgbClr val="000000">
                      <a:alpha val="43137"/>
                    </a:srgbClr>
                  </a:outerShdw>
                </a:effectLst>
                <a:latin typeface="Myriad Pro" panose="020B0503030403020204" pitchFamily="34" charset="0"/>
              </a:rPr>
              <a:t>2.</a:t>
            </a:r>
          </a:p>
        </p:txBody>
      </p:sp>
      <p:sp>
        <p:nvSpPr>
          <p:cNvPr id="8" name="TextBox 7"/>
          <p:cNvSpPr txBox="1"/>
          <p:nvPr/>
        </p:nvSpPr>
        <p:spPr>
          <a:xfrm>
            <a:off x="3543302" y="679478"/>
            <a:ext cx="8305800" cy="1846659"/>
          </a:xfrm>
          <a:prstGeom prst="rect">
            <a:avLst/>
          </a:prstGeom>
          <a:noFill/>
        </p:spPr>
        <p:txBody>
          <a:bodyPr wrap="square" rtlCol="0">
            <a:spAutoFit/>
          </a:bodyPr>
          <a:lstStyle/>
          <a:p>
            <a:r>
              <a:rPr lang="en-US" sz="2400">
                <a:effectLst>
                  <a:outerShdw blurRad="38100" dist="38100" dir="2700000" algn="tl">
                    <a:srgbClr val="000000">
                      <a:alpha val="43137"/>
                    </a:srgbClr>
                  </a:outerShdw>
                </a:effectLst>
                <a:latin typeface="Myriad Pro" pitchFamily="34" charset="0"/>
              </a:rPr>
              <a:t>The </a:t>
            </a:r>
            <a:r>
              <a:rPr lang="en-US" sz="2400" b="1">
                <a:solidFill>
                  <a:schemeClr val="accent1"/>
                </a:solidFill>
                <a:effectLst>
                  <a:outerShdw blurRad="38100" dist="38100" dir="2700000" algn="tl">
                    <a:srgbClr val="000000">
                      <a:alpha val="43137"/>
                    </a:srgbClr>
                  </a:outerShdw>
                </a:effectLst>
                <a:latin typeface="Myriad Pro" pitchFamily="34" charset="0"/>
              </a:rPr>
              <a:t>Colleges I’m thinking about </a:t>
            </a:r>
            <a:r>
              <a:rPr lang="en-US" sz="2400">
                <a:effectLst>
                  <a:outerShdw blurRad="38100" dist="38100" dir="2700000" algn="tl">
                    <a:srgbClr val="000000">
                      <a:alpha val="43137"/>
                    </a:srgbClr>
                  </a:outerShdw>
                </a:effectLst>
                <a:latin typeface="Myriad Pro" pitchFamily="34" charset="0"/>
              </a:rPr>
              <a:t>list is where you start!</a:t>
            </a:r>
          </a:p>
          <a:p>
            <a:endParaRPr lang="en-US" sz="2400">
              <a:effectLst>
                <a:outerShdw blurRad="38100" dist="38100" dir="2700000" algn="tl">
                  <a:srgbClr val="000000">
                    <a:alpha val="43137"/>
                  </a:srgbClr>
                </a:outerShdw>
              </a:effectLst>
              <a:latin typeface="Myriad Pro" pitchFamily="34" charset="0"/>
            </a:endParaRPr>
          </a:p>
          <a:p>
            <a:r>
              <a:rPr lang="en-US" sz="2400">
                <a:effectLst>
                  <a:outerShdw blurRad="38100" dist="38100" dir="2700000" algn="tl">
                    <a:srgbClr val="000000">
                      <a:alpha val="43137"/>
                    </a:srgbClr>
                  </a:outerShdw>
                </a:effectLst>
                <a:latin typeface="Myriad Pro" pitchFamily="34" charset="0"/>
              </a:rPr>
              <a:t>Only move the colleges to the </a:t>
            </a:r>
            <a:r>
              <a:rPr lang="en-US" sz="2400" b="1">
                <a:effectLst>
                  <a:outerShdw blurRad="38100" dist="38100" dir="2700000" algn="tl">
                    <a:srgbClr val="000000">
                      <a:alpha val="43137"/>
                    </a:srgbClr>
                  </a:outerShdw>
                </a:effectLst>
                <a:latin typeface="Myriad Pro" pitchFamily="34" charset="0"/>
              </a:rPr>
              <a:t> </a:t>
            </a:r>
            <a:r>
              <a:rPr lang="en-US" sz="2400" b="1">
                <a:solidFill>
                  <a:schemeClr val="accent1"/>
                </a:solidFill>
                <a:effectLst>
                  <a:outerShdw blurRad="38100" dist="38100" dir="2700000" algn="tl">
                    <a:srgbClr val="000000">
                      <a:alpha val="43137"/>
                    </a:srgbClr>
                  </a:outerShdw>
                </a:effectLst>
                <a:latin typeface="Myriad Pro" pitchFamily="34" charset="0"/>
              </a:rPr>
              <a:t>Colleges I’m applying to </a:t>
            </a:r>
            <a:r>
              <a:rPr lang="en-US" sz="2400">
                <a:effectLst>
                  <a:outerShdw blurRad="38100" dist="38100" dir="2700000" algn="tl">
                    <a:srgbClr val="000000">
                      <a:alpha val="43137"/>
                    </a:srgbClr>
                  </a:outerShdw>
                </a:effectLst>
                <a:latin typeface="Myriad Pro" pitchFamily="34" charset="0"/>
              </a:rPr>
              <a:t>list when you plan to submit applications.  </a:t>
            </a:r>
          </a:p>
          <a:p>
            <a:endParaRPr lang="en-US"/>
          </a:p>
        </p:txBody>
      </p:sp>
      <p:sp>
        <p:nvSpPr>
          <p:cNvPr id="22" name="Rectangle 21"/>
          <p:cNvSpPr/>
          <p:nvPr/>
        </p:nvSpPr>
        <p:spPr>
          <a:xfrm flipH="1">
            <a:off x="8910255" y="3427632"/>
            <a:ext cx="609599"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a:ln w="0"/>
                <a:solidFill>
                  <a:schemeClr val="accent1"/>
                </a:solidFill>
                <a:effectLst>
                  <a:outerShdw blurRad="38100" dist="38100" dir="2700000" algn="tl">
                    <a:srgbClr val="000000">
                      <a:alpha val="43137"/>
                    </a:srgbClr>
                  </a:outerShdw>
                </a:effectLst>
                <a:latin typeface="Myriad Pro" panose="020B0503030403020204" pitchFamily="34" charset="0"/>
              </a:rPr>
              <a:t>3.</a:t>
            </a:r>
          </a:p>
        </p:txBody>
      </p:sp>
      <p:sp>
        <p:nvSpPr>
          <p:cNvPr id="3" name="Title 2"/>
          <p:cNvSpPr>
            <a:spLocks noGrp="1"/>
          </p:cNvSpPr>
          <p:nvPr>
            <p:ph type="title"/>
          </p:nvPr>
        </p:nvSpPr>
        <p:spPr/>
        <p:txBody>
          <a:bodyPr/>
          <a:lstStyle/>
          <a:p>
            <a:r>
              <a:rPr lang="en-US"/>
              <a:t>Requesting Transcripts</a:t>
            </a:r>
          </a:p>
        </p:txBody>
      </p:sp>
      <p:pic>
        <p:nvPicPr>
          <p:cNvPr id="11" name="Picture 10">
            <a:extLst>
              <a:ext uri="{FF2B5EF4-FFF2-40B4-BE49-F238E27FC236}">
                <a16:creationId xmlns:a16="http://schemas.microsoft.com/office/drawing/2014/main" id="{7C6B2522-568F-07A9-C387-9BBB18D49340}"/>
              </a:ext>
            </a:extLst>
          </p:cNvPr>
          <p:cNvPicPr>
            <a:picLocks noChangeAspect="1"/>
          </p:cNvPicPr>
          <p:nvPr/>
        </p:nvPicPr>
        <p:blipFill>
          <a:blip r:embed="rId4"/>
          <a:stretch>
            <a:fillRect/>
          </a:stretch>
        </p:blipFill>
        <p:spPr>
          <a:xfrm>
            <a:off x="9547503" y="3424428"/>
            <a:ext cx="2505638" cy="3320781"/>
          </a:xfrm>
          <a:prstGeom prst="rect">
            <a:avLst/>
          </a:prstGeom>
          <a:ln>
            <a:noFill/>
          </a:ln>
          <a:effectLst>
            <a:outerShdw blurRad="292100" dist="139700" dir="2700000" algn="tl" rotWithShape="0">
              <a:srgbClr val="333333">
                <a:alpha val="65000"/>
              </a:srgbClr>
            </a:outerShdw>
          </a:effectLst>
        </p:spPr>
      </p:pic>
      <p:sp>
        <p:nvSpPr>
          <p:cNvPr id="21" name="Oval 20"/>
          <p:cNvSpPr/>
          <p:nvPr/>
        </p:nvSpPr>
        <p:spPr>
          <a:xfrm>
            <a:off x="10330072" y="6400800"/>
            <a:ext cx="1861927" cy="344409"/>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cxnSpLocks/>
          </p:cNvCxnSpPr>
          <p:nvPr/>
        </p:nvCxnSpPr>
        <p:spPr>
          <a:xfrm>
            <a:off x="9244433" y="4012407"/>
            <a:ext cx="1490248" cy="238839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527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965392" y="368238"/>
            <a:ext cx="2261216" cy="685800"/>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a:effectLst>
                  <a:outerShdw blurRad="38100" dist="38100" dir="2700000" algn="tl">
                    <a:srgbClr val="000000">
                      <a:alpha val="43137"/>
                    </a:srgbClr>
                  </a:outerShdw>
                </a:effectLst>
                <a:latin typeface="Myriad Pro" pitchFamily="34" charset="0"/>
              </a:rPr>
              <a:t>Check due dates!</a:t>
            </a:r>
            <a:endParaRPr lang="en-US" sz="1600"/>
          </a:p>
        </p:txBody>
      </p:sp>
      <p:sp>
        <p:nvSpPr>
          <p:cNvPr id="10" name="Content Placeholder 5"/>
          <p:cNvSpPr>
            <a:spLocks noGrp="1"/>
          </p:cNvSpPr>
          <p:nvPr>
            <p:ph sz="half" idx="2"/>
          </p:nvPr>
        </p:nvSpPr>
        <p:spPr>
          <a:xfrm>
            <a:off x="8727527" y="341332"/>
            <a:ext cx="2371725" cy="587643"/>
          </a:xfrm>
          <a:ln/>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buNone/>
            </a:pPr>
            <a:r>
              <a:rPr lang="en-US">
                <a:effectLst>
                  <a:outerShdw blurRad="38100" dist="38100" dir="2700000" algn="tl">
                    <a:srgbClr val="000000">
                      <a:alpha val="43137"/>
                    </a:srgbClr>
                  </a:outerShdw>
                </a:effectLst>
                <a:latin typeface="Myriad Pro" pitchFamily="34" charset="0"/>
              </a:rPr>
              <a:t>Check how you plan to apply!</a:t>
            </a:r>
            <a:endParaRPr lang="en-US" sz="1600"/>
          </a:p>
        </p:txBody>
      </p:sp>
      <p:sp>
        <p:nvSpPr>
          <p:cNvPr id="11" name="Content Placeholder 5"/>
          <p:cNvSpPr>
            <a:spLocks noGrp="1"/>
          </p:cNvSpPr>
          <p:nvPr>
            <p:ph sz="half" idx="2"/>
          </p:nvPr>
        </p:nvSpPr>
        <p:spPr>
          <a:xfrm>
            <a:off x="10272086" y="4187993"/>
            <a:ext cx="1795463" cy="571500"/>
          </a:xfrm>
          <a:ln/>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marL="0" indent="0">
              <a:buNone/>
            </a:pPr>
            <a:r>
              <a:rPr lang="en-US">
                <a:effectLst>
                  <a:outerShdw blurRad="38100" dist="38100" dir="2700000" algn="tl">
                    <a:srgbClr val="000000">
                      <a:alpha val="43137"/>
                    </a:srgbClr>
                  </a:outerShdw>
                </a:effectLst>
                <a:latin typeface="Myriad Pro" pitchFamily="34" charset="0"/>
              </a:rPr>
              <a:t>Edit your application status</a:t>
            </a:r>
            <a:endParaRPr lang="en-US" sz="1600"/>
          </a:p>
        </p:txBody>
      </p:sp>
      <p:sp>
        <p:nvSpPr>
          <p:cNvPr id="12" name="Content Placeholder 5"/>
          <p:cNvSpPr>
            <a:spLocks noGrp="1"/>
          </p:cNvSpPr>
          <p:nvPr>
            <p:ph sz="half" idx="2"/>
          </p:nvPr>
        </p:nvSpPr>
        <p:spPr>
          <a:xfrm>
            <a:off x="7576457" y="4940147"/>
            <a:ext cx="2371725" cy="586459"/>
          </a:xfrm>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r>
              <a:rPr lang="en-US">
                <a:effectLst>
                  <a:outerShdw blurRad="38100" dist="38100" dir="2700000" algn="tl">
                    <a:srgbClr val="000000">
                      <a:alpha val="43137"/>
                    </a:srgbClr>
                  </a:outerShdw>
                </a:effectLst>
                <a:latin typeface="Myriad Pro" pitchFamily="34" charset="0"/>
              </a:rPr>
              <a:t>Track progress of application materials </a:t>
            </a:r>
            <a:endParaRPr lang="en-US" sz="1600"/>
          </a:p>
        </p:txBody>
      </p:sp>
      <p:sp>
        <p:nvSpPr>
          <p:cNvPr id="25" name="Title 1"/>
          <p:cNvSpPr>
            <a:spLocks noGrp="1"/>
          </p:cNvSpPr>
          <p:nvPr>
            <p:ph type="title"/>
          </p:nvPr>
        </p:nvSpPr>
        <p:spPr>
          <a:xfrm>
            <a:off x="453384" y="4187993"/>
            <a:ext cx="2947482" cy="1846611"/>
          </a:xfrm>
        </p:spPr>
        <p:txBody>
          <a:bodyPr>
            <a:normAutofit/>
          </a:bodyPr>
          <a:lstStyle/>
          <a:p>
            <a:r>
              <a:rPr lang="en-US" sz="3200">
                <a:latin typeface="Myriad Pro" panose="020B0503030403020204" pitchFamily="34" charset="0"/>
              </a:rPr>
              <a:t>Understanding App Process</a:t>
            </a:r>
          </a:p>
        </p:txBody>
      </p:sp>
      <p:grpSp>
        <p:nvGrpSpPr>
          <p:cNvPr id="8" name="Group 7">
            <a:extLst>
              <a:ext uri="{FF2B5EF4-FFF2-40B4-BE49-F238E27FC236}">
                <a16:creationId xmlns:a16="http://schemas.microsoft.com/office/drawing/2014/main" id="{F214859E-B56C-BA78-D9FD-E487CF524A10}"/>
              </a:ext>
            </a:extLst>
          </p:cNvPr>
          <p:cNvGrpSpPr/>
          <p:nvPr/>
        </p:nvGrpSpPr>
        <p:grpSpPr>
          <a:xfrm>
            <a:off x="699746" y="1624623"/>
            <a:ext cx="11569147" cy="2339560"/>
            <a:chOff x="0" y="2659247"/>
            <a:chExt cx="12192000" cy="2371009"/>
          </a:xfrm>
        </p:grpSpPr>
        <p:pic>
          <p:nvPicPr>
            <p:cNvPr id="3" name="Picture 2">
              <a:extLst>
                <a:ext uri="{FF2B5EF4-FFF2-40B4-BE49-F238E27FC236}">
                  <a16:creationId xmlns:a16="http://schemas.microsoft.com/office/drawing/2014/main" id="{3FAC9DB1-5888-7A68-9C20-8BB1BC0934C8}"/>
                </a:ext>
              </a:extLst>
            </p:cNvPr>
            <p:cNvPicPr>
              <a:picLocks noChangeAspect="1"/>
            </p:cNvPicPr>
            <p:nvPr/>
          </p:nvPicPr>
          <p:blipFill>
            <a:blip r:embed="rId3"/>
            <a:stretch>
              <a:fillRect/>
            </a:stretch>
          </p:blipFill>
          <p:spPr>
            <a:xfrm>
              <a:off x="0" y="2659247"/>
              <a:ext cx="12192000" cy="1539505"/>
            </a:xfrm>
            <a:prstGeom prst="rect">
              <a:avLst/>
            </a:prstGeom>
          </p:spPr>
        </p:pic>
        <p:pic>
          <p:nvPicPr>
            <p:cNvPr id="7" name="Picture 6">
              <a:extLst>
                <a:ext uri="{FF2B5EF4-FFF2-40B4-BE49-F238E27FC236}">
                  <a16:creationId xmlns:a16="http://schemas.microsoft.com/office/drawing/2014/main" id="{28D2D289-74A1-F951-DE37-F14DE11B2E5E}"/>
                </a:ext>
              </a:extLst>
            </p:cNvPr>
            <p:cNvPicPr>
              <a:picLocks noChangeAspect="1"/>
            </p:cNvPicPr>
            <p:nvPr/>
          </p:nvPicPr>
          <p:blipFill>
            <a:blip r:embed="rId4"/>
            <a:stretch>
              <a:fillRect/>
            </a:stretch>
          </p:blipFill>
          <p:spPr>
            <a:xfrm>
              <a:off x="0" y="4175439"/>
              <a:ext cx="12192000" cy="854817"/>
            </a:xfrm>
            <a:prstGeom prst="rect">
              <a:avLst/>
            </a:prstGeom>
          </p:spPr>
        </p:pic>
      </p:grpSp>
      <p:cxnSp>
        <p:nvCxnSpPr>
          <p:cNvPr id="17" name="Straight Arrow Connector 16"/>
          <p:cNvCxnSpPr>
            <a:cxnSpLocks/>
            <a:stCxn id="12" idx="0"/>
          </p:cNvCxnSpPr>
          <p:nvPr/>
        </p:nvCxnSpPr>
        <p:spPr>
          <a:xfrm flipV="1">
            <a:off x="8762320" y="3714293"/>
            <a:ext cx="323904" cy="122585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11" idx="0"/>
          </p:cNvCxnSpPr>
          <p:nvPr/>
        </p:nvCxnSpPr>
        <p:spPr>
          <a:xfrm flipV="1">
            <a:off x="11169818" y="3714293"/>
            <a:ext cx="488782" cy="47370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6" idx="2"/>
          </p:cNvCxnSpPr>
          <p:nvPr/>
        </p:nvCxnSpPr>
        <p:spPr>
          <a:xfrm>
            <a:off x="6096000" y="1054038"/>
            <a:ext cx="165652" cy="79464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10" idx="2"/>
          </p:cNvCxnSpPr>
          <p:nvPr/>
        </p:nvCxnSpPr>
        <p:spPr>
          <a:xfrm flipH="1">
            <a:off x="9913389" y="928975"/>
            <a:ext cx="1" cy="69564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52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6364-9499-4F26-BA5B-674395F9C204}"/>
              </a:ext>
            </a:extLst>
          </p:cNvPr>
          <p:cNvSpPr>
            <a:spLocks noGrp="1"/>
          </p:cNvSpPr>
          <p:nvPr>
            <p:ph type="title"/>
          </p:nvPr>
        </p:nvSpPr>
        <p:spPr>
          <a:xfrm>
            <a:off x="252919" y="1962364"/>
            <a:ext cx="2947482" cy="3762656"/>
          </a:xfrm>
        </p:spPr>
        <p:txBody>
          <a:bodyPr/>
          <a:lstStyle/>
          <a:p>
            <a:r>
              <a:rPr lang="en-US" dirty="0"/>
              <a:t>Financial Aid</a:t>
            </a:r>
            <a:br>
              <a:rPr lang="en-US" dirty="0"/>
            </a:br>
            <a:r>
              <a:rPr lang="en-US" dirty="0"/>
              <a:t>Opens Oct. 1</a:t>
            </a:r>
            <a:br>
              <a:rPr lang="en-US" dirty="0"/>
            </a:br>
            <a:br>
              <a:rPr lang="en-US" dirty="0"/>
            </a:br>
            <a:endParaRPr lang="en-US" dirty="0"/>
          </a:p>
        </p:txBody>
      </p:sp>
      <p:pic>
        <p:nvPicPr>
          <p:cNvPr id="2053" name="Picture 1">
            <a:extLst>
              <a:ext uri="{FF2B5EF4-FFF2-40B4-BE49-F238E27FC236}">
                <a16:creationId xmlns:a16="http://schemas.microsoft.com/office/drawing/2014/main" id="{F145634F-91A5-43E8-A72A-44D8C281C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46"/>
          <a:stretch/>
        </p:blipFill>
        <p:spPr bwMode="auto">
          <a:xfrm>
            <a:off x="756353" y="388215"/>
            <a:ext cx="3462655" cy="1835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1">
            <a:extLst>
              <a:ext uri="{FF2B5EF4-FFF2-40B4-BE49-F238E27FC236}">
                <a16:creationId xmlns:a16="http://schemas.microsoft.com/office/drawing/2014/main" id="{7144FC87-F05C-4313-952F-FD44974E21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27"/>
          <a:stretch/>
        </p:blipFill>
        <p:spPr bwMode="auto">
          <a:xfrm>
            <a:off x="8373435" y="4453917"/>
            <a:ext cx="3491859" cy="1835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39C2F7D-44A4-A142-F1F6-43A1E13901B4}"/>
              </a:ext>
            </a:extLst>
          </p:cNvPr>
          <p:cNvPicPr>
            <a:picLocks noChangeAspect="1"/>
          </p:cNvPicPr>
          <p:nvPr/>
        </p:nvPicPr>
        <p:blipFill>
          <a:blip r:embed="rId3"/>
          <a:stretch>
            <a:fillRect/>
          </a:stretch>
        </p:blipFill>
        <p:spPr>
          <a:xfrm>
            <a:off x="4538662" y="6000750"/>
            <a:ext cx="3114675" cy="857250"/>
          </a:xfrm>
          <a:prstGeom prst="rect">
            <a:avLst/>
          </a:prstGeom>
        </p:spPr>
      </p:pic>
      <p:pic>
        <p:nvPicPr>
          <p:cNvPr id="10" name="Picture 9">
            <a:hlinkClick r:id="rId4"/>
            <a:extLst>
              <a:ext uri="{FF2B5EF4-FFF2-40B4-BE49-F238E27FC236}">
                <a16:creationId xmlns:a16="http://schemas.microsoft.com/office/drawing/2014/main" id="{BC948589-7AA0-2414-3F45-B075E32D754F}"/>
              </a:ext>
            </a:extLst>
          </p:cNvPr>
          <p:cNvPicPr>
            <a:picLocks noChangeAspect="1"/>
          </p:cNvPicPr>
          <p:nvPr/>
        </p:nvPicPr>
        <p:blipFill>
          <a:blip r:embed="rId5"/>
          <a:stretch>
            <a:fillRect/>
          </a:stretch>
        </p:blipFill>
        <p:spPr>
          <a:xfrm>
            <a:off x="4385560" y="244813"/>
            <a:ext cx="7553521" cy="2471953"/>
          </a:xfrm>
          <a:prstGeom prst="rect">
            <a:avLst/>
          </a:prstGeom>
        </p:spPr>
      </p:pic>
      <p:pic>
        <p:nvPicPr>
          <p:cNvPr id="6" name="Picture 5">
            <a:extLst>
              <a:ext uri="{FF2B5EF4-FFF2-40B4-BE49-F238E27FC236}">
                <a16:creationId xmlns:a16="http://schemas.microsoft.com/office/drawing/2014/main" id="{52848889-EF99-44E6-224F-38DCD98C387B}"/>
              </a:ext>
            </a:extLst>
          </p:cNvPr>
          <p:cNvPicPr>
            <a:picLocks noChangeAspect="1"/>
          </p:cNvPicPr>
          <p:nvPr/>
        </p:nvPicPr>
        <p:blipFill>
          <a:blip r:embed="rId6"/>
          <a:srcRect t="17568"/>
          <a:stretch/>
        </p:blipFill>
        <p:spPr>
          <a:xfrm>
            <a:off x="510368" y="4141235"/>
            <a:ext cx="7750384" cy="2038394"/>
          </a:xfrm>
          <a:prstGeom prst="rect">
            <a:avLst/>
          </a:prstGeom>
        </p:spPr>
      </p:pic>
    </p:spTree>
    <p:extLst>
      <p:ext uri="{BB962C8B-B14F-4D97-AF65-F5344CB8AC3E}">
        <p14:creationId xmlns:p14="http://schemas.microsoft.com/office/powerpoint/2010/main" val="148647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6364-9499-4F26-BA5B-674395F9C204}"/>
              </a:ext>
            </a:extLst>
          </p:cNvPr>
          <p:cNvSpPr>
            <a:spLocks noGrp="1"/>
          </p:cNvSpPr>
          <p:nvPr>
            <p:ph type="title"/>
          </p:nvPr>
        </p:nvSpPr>
        <p:spPr>
          <a:xfrm>
            <a:off x="252919" y="1649895"/>
            <a:ext cx="2947482" cy="2769705"/>
          </a:xfrm>
        </p:spPr>
        <p:txBody>
          <a:bodyPr/>
          <a:lstStyle/>
          <a:p>
            <a:r>
              <a:rPr lang="en-US" dirty="0"/>
              <a:t>Financial Aid</a:t>
            </a:r>
            <a:br>
              <a:rPr lang="en-US" dirty="0"/>
            </a:br>
            <a:endParaRPr lang="en-US" dirty="0"/>
          </a:p>
        </p:txBody>
      </p:sp>
      <p:pic>
        <p:nvPicPr>
          <p:cNvPr id="3" name="Picture 2">
            <a:extLst>
              <a:ext uri="{FF2B5EF4-FFF2-40B4-BE49-F238E27FC236}">
                <a16:creationId xmlns:a16="http://schemas.microsoft.com/office/drawing/2014/main" id="{AB42EF86-8799-2A97-CD0A-9D1A449D5037}"/>
              </a:ext>
            </a:extLst>
          </p:cNvPr>
          <p:cNvPicPr>
            <a:picLocks noChangeAspect="1"/>
          </p:cNvPicPr>
          <p:nvPr/>
        </p:nvPicPr>
        <p:blipFill>
          <a:blip r:embed="rId3"/>
          <a:stretch>
            <a:fillRect/>
          </a:stretch>
        </p:blipFill>
        <p:spPr>
          <a:xfrm>
            <a:off x="252919" y="3664911"/>
            <a:ext cx="2699736" cy="1830590"/>
          </a:xfrm>
          <a:prstGeom prst="rect">
            <a:avLst/>
          </a:prstGeom>
        </p:spPr>
      </p:pic>
      <p:pic>
        <p:nvPicPr>
          <p:cNvPr id="6" name="Picture 5">
            <a:extLst>
              <a:ext uri="{FF2B5EF4-FFF2-40B4-BE49-F238E27FC236}">
                <a16:creationId xmlns:a16="http://schemas.microsoft.com/office/drawing/2014/main" id="{B62B797E-B709-2486-A73B-EEC556CAB2BF}"/>
              </a:ext>
            </a:extLst>
          </p:cNvPr>
          <p:cNvPicPr>
            <a:picLocks noChangeAspect="1"/>
          </p:cNvPicPr>
          <p:nvPr/>
        </p:nvPicPr>
        <p:blipFill>
          <a:blip r:embed="rId4"/>
          <a:stretch>
            <a:fillRect/>
          </a:stretch>
        </p:blipFill>
        <p:spPr>
          <a:xfrm>
            <a:off x="3558864" y="492594"/>
            <a:ext cx="8275173" cy="4442364"/>
          </a:xfrm>
          <a:prstGeom prst="rect">
            <a:avLst/>
          </a:prstGeom>
          <a:ln w="9525">
            <a:solidFill>
              <a:srgbClr val="00B050"/>
            </a:solidFill>
          </a:ln>
        </p:spPr>
      </p:pic>
      <p:sp>
        <p:nvSpPr>
          <p:cNvPr id="7" name="Oval 6">
            <a:extLst>
              <a:ext uri="{FF2B5EF4-FFF2-40B4-BE49-F238E27FC236}">
                <a16:creationId xmlns:a16="http://schemas.microsoft.com/office/drawing/2014/main" id="{CA649A6D-6C11-AC05-FD16-6AC223332C46}"/>
              </a:ext>
            </a:extLst>
          </p:cNvPr>
          <p:cNvSpPr/>
          <p:nvPr/>
        </p:nvSpPr>
        <p:spPr>
          <a:xfrm>
            <a:off x="4447567" y="369718"/>
            <a:ext cx="2381693" cy="501579"/>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E669DA-4309-C95F-2B7C-FEC2C5750625}"/>
              </a:ext>
            </a:extLst>
          </p:cNvPr>
          <p:cNvSpPr txBox="1"/>
          <p:nvPr/>
        </p:nvSpPr>
        <p:spPr>
          <a:xfrm>
            <a:off x="3661394" y="5316595"/>
            <a:ext cx="8070111" cy="646331"/>
          </a:xfrm>
          <a:prstGeom prst="rect">
            <a:avLst/>
          </a:prstGeom>
          <a:noFill/>
          <a:ln w="12700">
            <a:solidFill>
              <a:srgbClr val="00B050"/>
            </a:solidFill>
          </a:ln>
        </p:spPr>
        <p:txBody>
          <a:bodyPr wrap="square" rtlCol="0">
            <a:spAutoFit/>
          </a:bodyPr>
          <a:lstStyle/>
          <a:p>
            <a:r>
              <a:rPr lang="en-US" dirty="0"/>
              <a:t>DO NOT… Pay someone to get your Federal Student Aid ID created or give a “3</a:t>
            </a:r>
            <a:r>
              <a:rPr lang="en-US" baseline="30000" dirty="0"/>
              <a:t>rd</a:t>
            </a:r>
            <a:r>
              <a:rPr lang="en-US" dirty="0"/>
              <a:t>    </a:t>
            </a:r>
          </a:p>
          <a:p>
            <a:r>
              <a:rPr lang="en-US" dirty="0"/>
              <a:t>                      party” your Social Security number</a:t>
            </a:r>
          </a:p>
        </p:txBody>
      </p:sp>
    </p:spTree>
    <p:extLst>
      <p:ext uri="{BB962C8B-B14F-4D97-AF65-F5344CB8AC3E}">
        <p14:creationId xmlns:p14="http://schemas.microsoft.com/office/powerpoint/2010/main" val="388789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A819-0DE0-4285-9711-1B59AE7F562F}"/>
              </a:ext>
            </a:extLst>
          </p:cNvPr>
          <p:cNvSpPr>
            <a:spLocks noGrp="1"/>
          </p:cNvSpPr>
          <p:nvPr>
            <p:ph type="title"/>
          </p:nvPr>
        </p:nvSpPr>
        <p:spPr>
          <a:xfrm>
            <a:off x="252919" y="1123837"/>
            <a:ext cx="2947482" cy="3006533"/>
          </a:xfrm>
        </p:spPr>
        <p:txBody>
          <a:bodyPr/>
          <a:lstStyle/>
          <a:p>
            <a:r>
              <a:rPr lang="en-US" dirty="0"/>
              <a:t>Financial Aid Assistance </a:t>
            </a:r>
          </a:p>
        </p:txBody>
      </p:sp>
      <p:sp>
        <p:nvSpPr>
          <p:cNvPr id="4" name="Content Placeholder 3">
            <a:extLst>
              <a:ext uri="{FF2B5EF4-FFF2-40B4-BE49-F238E27FC236}">
                <a16:creationId xmlns:a16="http://schemas.microsoft.com/office/drawing/2014/main" id="{A1CD4FA4-B690-4D0E-B6B8-9DE045A546F0}"/>
              </a:ext>
            </a:extLst>
          </p:cNvPr>
          <p:cNvSpPr>
            <a:spLocks noGrp="1"/>
          </p:cNvSpPr>
          <p:nvPr>
            <p:ph idx="1"/>
          </p:nvPr>
        </p:nvSpPr>
        <p:spPr>
          <a:xfrm>
            <a:off x="3579080" y="89436"/>
            <a:ext cx="7916234" cy="6837837"/>
          </a:xfrm>
        </p:spPr>
        <p:txBody>
          <a:bodyPr>
            <a:normAutofit fontScale="55000" lnSpcReduction="20000"/>
          </a:bodyPr>
          <a:lstStyle/>
          <a:p>
            <a:pPr marL="0" indent="0">
              <a:lnSpc>
                <a:spcPct val="110000"/>
              </a:lnSpc>
              <a:buNone/>
            </a:pPr>
            <a:r>
              <a:rPr lang="en-US" sz="5800" b="1" dirty="0"/>
              <a:t>October 15:</a:t>
            </a:r>
          </a:p>
          <a:p>
            <a:pPr marL="0" indent="0">
              <a:lnSpc>
                <a:spcPct val="110000"/>
              </a:lnSpc>
              <a:buNone/>
            </a:pPr>
            <a:r>
              <a:rPr lang="en-US" sz="5100" b="1" dirty="0"/>
              <a:t>HS &amp; Beyond Family Night breakout sessions </a:t>
            </a:r>
            <a:r>
              <a:rPr lang="en-US" sz="5100" dirty="0"/>
              <a:t>to help </a:t>
            </a:r>
            <a:r>
              <a:rPr lang="en-US" sz="5100"/>
              <a:t>understand Financial Aid</a:t>
            </a:r>
            <a:endParaRPr lang="en-US" sz="5100" dirty="0"/>
          </a:p>
          <a:p>
            <a:pPr marL="0" indent="0">
              <a:lnSpc>
                <a:spcPct val="110000"/>
              </a:lnSpc>
              <a:buNone/>
            </a:pPr>
            <a:endParaRPr lang="en-US" sz="1500" dirty="0"/>
          </a:p>
          <a:p>
            <a:pPr marL="502920" lvl="1" indent="0">
              <a:spcBef>
                <a:spcPts val="1200"/>
              </a:spcBef>
              <a:buNone/>
            </a:pPr>
            <a:r>
              <a:rPr lang="en-US" sz="4200" b="1" dirty="0"/>
              <a:t>1.     FAFSA / WASFA Completion </a:t>
            </a:r>
            <a:endParaRPr lang="en-US" sz="4200" dirty="0"/>
          </a:p>
          <a:p>
            <a:pPr marL="1417320" lvl="3" indent="0">
              <a:lnSpc>
                <a:spcPct val="120000"/>
              </a:lnSpc>
              <a:spcBef>
                <a:spcPts val="1200"/>
              </a:spcBef>
              <a:buNone/>
            </a:pPr>
            <a:r>
              <a:rPr lang="en-US" sz="4200" dirty="0"/>
              <a:t>Bring your questions as you get ready to complete the FAFSA or WAFSA </a:t>
            </a:r>
          </a:p>
          <a:p>
            <a:pPr marL="502920" lvl="1" indent="0">
              <a:spcBef>
                <a:spcPts val="1200"/>
              </a:spcBef>
              <a:buNone/>
            </a:pPr>
            <a:r>
              <a:rPr lang="en-US" sz="4200" b="1" dirty="0"/>
              <a:t>2.     Financing your Educ. </a:t>
            </a:r>
          </a:p>
          <a:p>
            <a:pPr marL="1417320" lvl="3" indent="0">
              <a:spcBef>
                <a:spcPts val="1200"/>
              </a:spcBef>
              <a:buNone/>
            </a:pPr>
            <a:r>
              <a:rPr lang="en-US" sz="4200" dirty="0"/>
              <a:t>Learn the basics about financial aid</a:t>
            </a:r>
            <a:endParaRPr lang="en-US" sz="3000" dirty="0"/>
          </a:p>
          <a:p>
            <a:pPr marL="0" indent="0">
              <a:lnSpc>
                <a:spcPct val="120000"/>
              </a:lnSpc>
              <a:buNone/>
            </a:pPr>
            <a:r>
              <a:rPr lang="en-US" sz="5900" b="1" dirty="0"/>
              <a:t>October 29:</a:t>
            </a:r>
          </a:p>
          <a:p>
            <a:pPr marL="502920" lvl="1" indent="0">
              <a:lnSpc>
                <a:spcPct val="120000"/>
              </a:lnSpc>
              <a:spcBef>
                <a:spcPts val="1200"/>
              </a:spcBef>
              <a:buNone/>
            </a:pPr>
            <a:r>
              <a:rPr lang="en-US" sz="5100" b="1" dirty="0"/>
              <a:t>Financial Aid Help Night, 6 – 8 PM </a:t>
            </a:r>
          </a:p>
          <a:p>
            <a:pPr marL="502920" lvl="1" indent="0">
              <a:lnSpc>
                <a:spcPct val="120000"/>
              </a:lnSpc>
              <a:spcBef>
                <a:spcPts val="1200"/>
              </a:spcBef>
              <a:buNone/>
            </a:pPr>
            <a:r>
              <a:rPr lang="en-US" sz="3600" dirty="0"/>
              <a:t>Students &amp; families receive help completing FAFSA &amp; WASFA financial aid applications. Interpreters available, light snacks, no childcare.</a:t>
            </a:r>
          </a:p>
        </p:txBody>
      </p:sp>
      <p:pic>
        <p:nvPicPr>
          <p:cNvPr id="9" name="Picture 8">
            <a:hlinkClick r:id="rId2"/>
            <a:extLst>
              <a:ext uri="{FF2B5EF4-FFF2-40B4-BE49-F238E27FC236}">
                <a16:creationId xmlns:a16="http://schemas.microsoft.com/office/drawing/2014/main" id="{87D14F46-299D-4F9E-B42B-888A5F69DC44}"/>
              </a:ext>
            </a:extLst>
          </p:cNvPr>
          <p:cNvPicPr>
            <a:picLocks noChangeAspect="1"/>
          </p:cNvPicPr>
          <p:nvPr/>
        </p:nvPicPr>
        <p:blipFill>
          <a:blip r:embed="rId3"/>
          <a:stretch>
            <a:fillRect/>
          </a:stretch>
        </p:blipFill>
        <p:spPr>
          <a:xfrm>
            <a:off x="6575866" y="170761"/>
            <a:ext cx="1374642" cy="588475"/>
          </a:xfrm>
          <a:prstGeom prst="rect">
            <a:avLst/>
          </a:prstGeom>
        </p:spPr>
      </p:pic>
      <p:pic>
        <p:nvPicPr>
          <p:cNvPr id="6" name="Picture 5">
            <a:extLst>
              <a:ext uri="{FF2B5EF4-FFF2-40B4-BE49-F238E27FC236}">
                <a16:creationId xmlns:a16="http://schemas.microsoft.com/office/drawing/2014/main" id="{91868D7E-6055-59BD-0472-1B88524ECA7D}"/>
              </a:ext>
            </a:extLst>
          </p:cNvPr>
          <p:cNvPicPr>
            <a:picLocks noChangeAspect="1"/>
          </p:cNvPicPr>
          <p:nvPr/>
        </p:nvPicPr>
        <p:blipFill>
          <a:blip r:embed="rId4"/>
          <a:stretch>
            <a:fillRect/>
          </a:stretch>
        </p:blipFill>
        <p:spPr>
          <a:xfrm>
            <a:off x="343849" y="3550948"/>
            <a:ext cx="2799166" cy="1908292"/>
          </a:xfrm>
          <a:prstGeom prst="rect">
            <a:avLst/>
          </a:prstGeom>
        </p:spPr>
      </p:pic>
      <p:cxnSp>
        <p:nvCxnSpPr>
          <p:cNvPr id="8" name="Straight Connector 7">
            <a:extLst>
              <a:ext uri="{FF2B5EF4-FFF2-40B4-BE49-F238E27FC236}">
                <a16:creationId xmlns:a16="http://schemas.microsoft.com/office/drawing/2014/main" id="{C8B0DD95-53BC-CAAF-A40B-2C1468431136}"/>
              </a:ext>
            </a:extLst>
          </p:cNvPr>
          <p:cNvCxnSpPr>
            <a:cxnSpLocks/>
          </p:cNvCxnSpPr>
          <p:nvPr/>
        </p:nvCxnSpPr>
        <p:spPr>
          <a:xfrm>
            <a:off x="3541617" y="4360879"/>
            <a:ext cx="795369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493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6A8CC9-478B-CA42-5711-644E679F73E3}"/>
              </a:ext>
            </a:extLst>
          </p:cNvPr>
          <p:cNvPicPr>
            <a:picLocks noChangeAspect="1"/>
          </p:cNvPicPr>
          <p:nvPr/>
        </p:nvPicPr>
        <p:blipFill>
          <a:blip r:embed="rId3"/>
          <a:stretch>
            <a:fillRect/>
          </a:stretch>
        </p:blipFill>
        <p:spPr>
          <a:xfrm>
            <a:off x="3383783" y="313685"/>
            <a:ext cx="8621891" cy="5197788"/>
          </a:xfrm>
          <a:prstGeom prst="rect">
            <a:avLst/>
          </a:prstGeom>
        </p:spPr>
      </p:pic>
      <p:sp>
        <p:nvSpPr>
          <p:cNvPr id="2" name="Title 1">
            <a:extLst>
              <a:ext uri="{FF2B5EF4-FFF2-40B4-BE49-F238E27FC236}">
                <a16:creationId xmlns:a16="http://schemas.microsoft.com/office/drawing/2014/main" id="{AB8B9922-EA7D-476B-A515-F261A84215BF}"/>
              </a:ext>
            </a:extLst>
          </p:cNvPr>
          <p:cNvSpPr>
            <a:spLocks noGrp="1"/>
          </p:cNvSpPr>
          <p:nvPr>
            <p:ph type="title"/>
          </p:nvPr>
        </p:nvSpPr>
        <p:spPr>
          <a:xfrm>
            <a:off x="252919" y="1123837"/>
            <a:ext cx="2947482" cy="4601183"/>
          </a:xfrm>
        </p:spPr>
        <p:txBody>
          <a:bodyPr/>
          <a:lstStyle/>
          <a:p>
            <a:r>
              <a:rPr lang="en-US"/>
              <a:t>Scholarships </a:t>
            </a:r>
          </a:p>
        </p:txBody>
      </p:sp>
      <p:pic>
        <p:nvPicPr>
          <p:cNvPr id="12" name="Picture 12" descr="A picture containing clipart&#10;&#10;Description generated with high confidence">
            <a:extLst>
              <a:ext uri="{FF2B5EF4-FFF2-40B4-BE49-F238E27FC236}">
                <a16:creationId xmlns:a16="http://schemas.microsoft.com/office/drawing/2014/main" id="{293A5D9B-FB03-4A58-A980-F7FE5B6C1262}"/>
              </a:ext>
            </a:extLst>
          </p:cNvPr>
          <p:cNvPicPr>
            <a:picLocks noChangeAspect="1"/>
          </p:cNvPicPr>
          <p:nvPr/>
        </p:nvPicPr>
        <p:blipFill>
          <a:blip r:embed="rId4"/>
          <a:stretch>
            <a:fillRect/>
          </a:stretch>
        </p:blipFill>
        <p:spPr>
          <a:xfrm>
            <a:off x="10179167" y="169211"/>
            <a:ext cx="1005301" cy="1327513"/>
          </a:xfrm>
          <a:prstGeom prst="rect">
            <a:avLst/>
          </a:prstGeom>
        </p:spPr>
      </p:pic>
      <p:pic>
        <p:nvPicPr>
          <p:cNvPr id="10" name="Picture 10" descr="A screenshot of a social media post&#10;&#10;Description generated with very high confidence">
            <a:extLst>
              <a:ext uri="{FF2B5EF4-FFF2-40B4-BE49-F238E27FC236}">
                <a16:creationId xmlns:a16="http://schemas.microsoft.com/office/drawing/2014/main" id="{DE048D1E-F4DE-414A-B81C-4ED925D2ABA0}"/>
              </a:ext>
            </a:extLst>
          </p:cNvPr>
          <p:cNvPicPr>
            <a:picLocks noChangeAspect="1"/>
          </p:cNvPicPr>
          <p:nvPr/>
        </p:nvPicPr>
        <p:blipFill>
          <a:blip r:embed="rId5"/>
          <a:stretch>
            <a:fillRect/>
          </a:stretch>
        </p:blipFill>
        <p:spPr>
          <a:xfrm>
            <a:off x="7623110" y="3438467"/>
            <a:ext cx="4476526" cy="3359156"/>
          </a:xfrm>
          <a:prstGeom prst="rect">
            <a:avLst/>
          </a:prstGeom>
        </p:spPr>
      </p:pic>
      <p:pic>
        <p:nvPicPr>
          <p:cNvPr id="5" name="Picture 4">
            <a:extLst>
              <a:ext uri="{FF2B5EF4-FFF2-40B4-BE49-F238E27FC236}">
                <a16:creationId xmlns:a16="http://schemas.microsoft.com/office/drawing/2014/main" id="{91195D46-0CF2-98ED-D6B3-BA80F361CFAB}"/>
              </a:ext>
            </a:extLst>
          </p:cNvPr>
          <p:cNvPicPr>
            <a:picLocks noChangeAspect="1"/>
          </p:cNvPicPr>
          <p:nvPr/>
        </p:nvPicPr>
        <p:blipFill>
          <a:blip r:embed="rId6"/>
          <a:stretch>
            <a:fillRect/>
          </a:stretch>
        </p:blipFill>
        <p:spPr>
          <a:xfrm>
            <a:off x="186326" y="892222"/>
            <a:ext cx="3014075" cy="1209004"/>
          </a:xfrm>
          <a:prstGeom prst="rect">
            <a:avLst/>
          </a:prstGeom>
        </p:spPr>
      </p:pic>
      <p:pic>
        <p:nvPicPr>
          <p:cNvPr id="7" name="Picture 6">
            <a:extLst>
              <a:ext uri="{FF2B5EF4-FFF2-40B4-BE49-F238E27FC236}">
                <a16:creationId xmlns:a16="http://schemas.microsoft.com/office/drawing/2014/main" id="{665A6B7B-3E76-8D9C-EC9D-8EF6CBCCA4CF}"/>
              </a:ext>
            </a:extLst>
          </p:cNvPr>
          <p:cNvPicPr>
            <a:picLocks noChangeAspect="1"/>
          </p:cNvPicPr>
          <p:nvPr/>
        </p:nvPicPr>
        <p:blipFill>
          <a:blip r:embed="rId7"/>
          <a:stretch>
            <a:fillRect/>
          </a:stretch>
        </p:blipFill>
        <p:spPr>
          <a:xfrm>
            <a:off x="875666" y="5511473"/>
            <a:ext cx="3396940" cy="1084887"/>
          </a:xfrm>
          <a:custGeom>
            <a:avLst/>
            <a:gdLst>
              <a:gd name="connsiteX0" fmla="*/ 0 w 3396940"/>
              <a:gd name="connsiteY0" fmla="*/ 0 h 1084887"/>
              <a:gd name="connsiteX1" fmla="*/ 532187 w 3396940"/>
              <a:gd name="connsiteY1" fmla="*/ 0 h 1084887"/>
              <a:gd name="connsiteX2" fmla="*/ 996436 w 3396940"/>
              <a:gd name="connsiteY2" fmla="*/ 0 h 1084887"/>
              <a:gd name="connsiteX3" fmla="*/ 1494654 w 3396940"/>
              <a:gd name="connsiteY3" fmla="*/ 0 h 1084887"/>
              <a:gd name="connsiteX4" fmla="*/ 2094780 w 3396940"/>
              <a:gd name="connsiteY4" fmla="*/ 0 h 1084887"/>
              <a:gd name="connsiteX5" fmla="*/ 2626967 w 3396940"/>
              <a:gd name="connsiteY5" fmla="*/ 0 h 1084887"/>
              <a:gd name="connsiteX6" fmla="*/ 3396940 w 3396940"/>
              <a:gd name="connsiteY6" fmla="*/ 0 h 1084887"/>
              <a:gd name="connsiteX7" fmla="*/ 3396940 w 3396940"/>
              <a:gd name="connsiteY7" fmla="*/ 553292 h 1084887"/>
              <a:gd name="connsiteX8" fmla="*/ 3396940 w 3396940"/>
              <a:gd name="connsiteY8" fmla="*/ 1084887 h 1084887"/>
              <a:gd name="connsiteX9" fmla="*/ 2830783 w 3396940"/>
              <a:gd name="connsiteY9" fmla="*/ 1084887 h 1084887"/>
              <a:gd name="connsiteX10" fmla="*/ 2332565 w 3396940"/>
              <a:gd name="connsiteY10" fmla="*/ 1084887 h 1084887"/>
              <a:gd name="connsiteX11" fmla="*/ 1698470 w 3396940"/>
              <a:gd name="connsiteY11" fmla="*/ 1084887 h 1084887"/>
              <a:gd name="connsiteX12" fmla="*/ 1166283 w 3396940"/>
              <a:gd name="connsiteY12" fmla="*/ 1084887 h 1084887"/>
              <a:gd name="connsiteX13" fmla="*/ 702034 w 3396940"/>
              <a:gd name="connsiteY13" fmla="*/ 1084887 h 1084887"/>
              <a:gd name="connsiteX14" fmla="*/ 0 w 3396940"/>
              <a:gd name="connsiteY14" fmla="*/ 1084887 h 1084887"/>
              <a:gd name="connsiteX15" fmla="*/ 0 w 3396940"/>
              <a:gd name="connsiteY15" fmla="*/ 564141 h 1084887"/>
              <a:gd name="connsiteX16" fmla="*/ 0 w 3396940"/>
              <a:gd name="connsiteY16" fmla="*/ 0 h 108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6940" h="1084887" fill="none" extrusionOk="0">
                <a:moveTo>
                  <a:pt x="0" y="0"/>
                </a:moveTo>
                <a:cubicBezTo>
                  <a:pt x="207425" y="-23132"/>
                  <a:pt x="406071" y="20015"/>
                  <a:pt x="532187" y="0"/>
                </a:cubicBezTo>
                <a:cubicBezTo>
                  <a:pt x="658303" y="-20015"/>
                  <a:pt x="902875" y="36036"/>
                  <a:pt x="996436" y="0"/>
                </a:cubicBezTo>
                <a:cubicBezTo>
                  <a:pt x="1089997" y="-36036"/>
                  <a:pt x="1255831" y="38599"/>
                  <a:pt x="1494654" y="0"/>
                </a:cubicBezTo>
                <a:cubicBezTo>
                  <a:pt x="1733477" y="-38599"/>
                  <a:pt x="1852377" y="31713"/>
                  <a:pt x="2094780" y="0"/>
                </a:cubicBezTo>
                <a:cubicBezTo>
                  <a:pt x="2337183" y="-31713"/>
                  <a:pt x="2469309" y="52384"/>
                  <a:pt x="2626967" y="0"/>
                </a:cubicBezTo>
                <a:cubicBezTo>
                  <a:pt x="2784625" y="-52384"/>
                  <a:pt x="3129873" y="29770"/>
                  <a:pt x="3396940" y="0"/>
                </a:cubicBezTo>
                <a:cubicBezTo>
                  <a:pt x="3430331" y="125395"/>
                  <a:pt x="3371959" y="299895"/>
                  <a:pt x="3396940" y="553292"/>
                </a:cubicBezTo>
                <a:cubicBezTo>
                  <a:pt x="3421921" y="806689"/>
                  <a:pt x="3395321" y="819134"/>
                  <a:pt x="3396940" y="1084887"/>
                </a:cubicBezTo>
                <a:cubicBezTo>
                  <a:pt x="3283295" y="1087594"/>
                  <a:pt x="3016975" y="1022370"/>
                  <a:pt x="2830783" y="1084887"/>
                </a:cubicBezTo>
                <a:cubicBezTo>
                  <a:pt x="2644591" y="1147404"/>
                  <a:pt x="2452887" y="1046217"/>
                  <a:pt x="2332565" y="1084887"/>
                </a:cubicBezTo>
                <a:cubicBezTo>
                  <a:pt x="2212243" y="1123557"/>
                  <a:pt x="1884853" y="1021625"/>
                  <a:pt x="1698470" y="1084887"/>
                </a:cubicBezTo>
                <a:cubicBezTo>
                  <a:pt x="1512088" y="1148149"/>
                  <a:pt x="1415705" y="1022878"/>
                  <a:pt x="1166283" y="1084887"/>
                </a:cubicBezTo>
                <a:cubicBezTo>
                  <a:pt x="916861" y="1146896"/>
                  <a:pt x="838686" y="1067899"/>
                  <a:pt x="702034" y="1084887"/>
                </a:cubicBezTo>
                <a:cubicBezTo>
                  <a:pt x="565382" y="1101875"/>
                  <a:pt x="216442" y="1077620"/>
                  <a:pt x="0" y="1084887"/>
                </a:cubicBezTo>
                <a:cubicBezTo>
                  <a:pt x="-29258" y="971379"/>
                  <a:pt x="61855" y="790008"/>
                  <a:pt x="0" y="564141"/>
                </a:cubicBezTo>
                <a:cubicBezTo>
                  <a:pt x="-61855" y="338274"/>
                  <a:pt x="15221" y="250009"/>
                  <a:pt x="0" y="0"/>
                </a:cubicBezTo>
                <a:close/>
              </a:path>
              <a:path w="3396940" h="1084887" stroke="0" extrusionOk="0">
                <a:moveTo>
                  <a:pt x="0" y="0"/>
                </a:moveTo>
                <a:cubicBezTo>
                  <a:pt x="134846" y="-57199"/>
                  <a:pt x="327740" y="41875"/>
                  <a:pt x="532187" y="0"/>
                </a:cubicBezTo>
                <a:cubicBezTo>
                  <a:pt x="736634" y="-41875"/>
                  <a:pt x="793717" y="14869"/>
                  <a:pt x="996436" y="0"/>
                </a:cubicBezTo>
                <a:cubicBezTo>
                  <a:pt x="1199155" y="-14869"/>
                  <a:pt x="1442327" y="66519"/>
                  <a:pt x="1630531" y="0"/>
                </a:cubicBezTo>
                <a:cubicBezTo>
                  <a:pt x="1818736" y="-66519"/>
                  <a:pt x="1942982" y="24786"/>
                  <a:pt x="2162718" y="0"/>
                </a:cubicBezTo>
                <a:cubicBezTo>
                  <a:pt x="2382454" y="-24786"/>
                  <a:pt x="2477944" y="48478"/>
                  <a:pt x="2694906" y="0"/>
                </a:cubicBezTo>
                <a:cubicBezTo>
                  <a:pt x="2911868" y="-48478"/>
                  <a:pt x="3077947" y="73411"/>
                  <a:pt x="3396940" y="0"/>
                </a:cubicBezTo>
                <a:cubicBezTo>
                  <a:pt x="3424616" y="227845"/>
                  <a:pt x="3358530" y="340758"/>
                  <a:pt x="3396940" y="520746"/>
                </a:cubicBezTo>
                <a:cubicBezTo>
                  <a:pt x="3435350" y="700734"/>
                  <a:pt x="3337944" y="836351"/>
                  <a:pt x="3396940" y="1084887"/>
                </a:cubicBezTo>
                <a:cubicBezTo>
                  <a:pt x="3196782" y="1130703"/>
                  <a:pt x="3061632" y="1067713"/>
                  <a:pt x="2898722" y="1084887"/>
                </a:cubicBezTo>
                <a:cubicBezTo>
                  <a:pt x="2735812" y="1102061"/>
                  <a:pt x="2601235" y="1043225"/>
                  <a:pt x="2332565" y="1084887"/>
                </a:cubicBezTo>
                <a:cubicBezTo>
                  <a:pt x="2063895" y="1126549"/>
                  <a:pt x="1923533" y="1070299"/>
                  <a:pt x="1766409" y="1084887"/>
                </a:cubicBezTo>
                <a:cubicBezTo>
                  <a:pt x="1609285" y="1099475"/>
                  <a:pt x="1430358" y="1037507"/>
                  <a:pt x="1234222" y="1084887"/>
                </a:cubicBezTo>
                <a:cubicBezTo>
                  <a:pt x="1038086" y="1132267"/>
                  <a:pt x="754701" y="1014541"/>
                  <a:pt x="600126" y="1084887"/>
                </a:cubicBezTo>
                <a:cubicBezTo>
                  <a:pt x="445551" y="1155233"/>
                  <a:pt x="141963" y="1022482"/>
                  <a:pt x="0" y="1084887"/>
                </a:cubicBezTo>
                <a:cubicBezTo>
                  <a:pt x="-46867" y="901361"/>
                  <a:pt x="59009" y="700287"/>
                  <a:pt x="0" y="564141"/>
                </a:cubicBezTo>
                <a:cubicBezTo>
                  <a:pt x="-59009" y="427995"/>
                  <a:pt x="43663" y="167237"/>
                  <a:pt x="0" y="0"/>
                </a:cubicBezTo>
                <a:close/>
              </a:path>
            </a:pathLst>
          </a:custGeom>
          <a:ln w="19050">
            <a:solidFill>
              <a:srgbClr val="00206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775266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D890E3C-832E-4177-8951-05A5260331AE}"/>
              </a:ext>
            </a:extLst>
          </p:cNvPr>
          <p:cNvGrpSpPr/>
          <p:nvPr/>
        </p:nvGrpSpPr>
        <p:grpSpPr>
          <a:xfrm>
            <a:off x="9056283" y="4437570"/>
            <a:ext cx="564037" cy="1072258"/>
            <a:chOff x="7513163" y="4641700"/>
            <a:chExt cx="564037" cy="1072258"/>
          </a:xfrm>
        </p:grpSpPr>
        <p:sp>
          <p:nvSpPr>
            <p:cNvPr id="17" name="Rectangle 16">
              <a:extLst>
                <a:ext uri="{FF2B5EF4-FFF2-40B4-BE49-F238E27FC236}">
                  <a16:creationId xmlns:a16="http://schemas.microsoft.com/office/drawing/2014/main" id="{57C9D3B2-CBDF-4DC8-B337-82432F0CA397}"/>
                </a:ext>
              </a:extLst>
            </p:cNvPr>
            <p:cNvSpPr/>
            <p:nvPr/>
          </p:nvSpPr>
          <p:spPr>
            <a:xfrm>
              <a:off x="7513163" y="4641700"/>
              <a:ext cx="564037" cy="323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4E076B-658F-4F38-8AE6-3285E0D2932C}"/>
                </a:ext>
              </a:extLst>
            </p:cNvPr>
            <p:cNvSpPr/>
            <p:nvPr/>
          </p:nvSpPr>
          <p:spPr>
            <a:xfrm>
              <a:off x="7513163" y="5410200"/>
              <a:ext cx="564037" cy="303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356486CE-2774-4249-9B36-33AC76887682}"/>
              </a:ext>
            </a:extLst>
          </p:cNvPr>
          <p:cNvPicPr>
            <a:picLocks noChangeAspect="1"/>
          </p:cNvPicPr>
          <p:nvPr/>
        </p:nvPicPr>
        <p:blipFill>
          <a:blip r:embed="rId2"/>
          <a:stretch>
            <a:fillRect/>
          </a:stretch>
        </p:blipFill>
        <p:spPr>
          <a:xfrm>
            <a:off x="3733800" y="2122096"/>
            <a:ext cx="6972879" cy="14313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effectLst>
                  <a:outerShdw blurRad="38100" dist="38100" dir="2700000" algn="tl">
                    <a:srgbClr val="000000">
                      <a:alpha val="43137"/>
                    </a:srgbClr>
                  </a:outerShdw>
                </a:effectLst>
                <a:latin typeface="Myriad Pro" pitchFamily="34" charset="0"/>
                <a:cs typeface="Miriam" panose="020B0502050101010101" pitchFamily="34" charset="-79"/>
              </a:rPr>
              <a:t>Your High School &amp; Beyond Plan</a:t>
            </a:r>
            <a:endParaRPr lang="en-US"/>
          </a:p>
        </p:txBody>
      </p:sp>
      <p:sp>
        <p:nvSpPr>
          <p:cNvPr id="3" name="Content Placeholder 2"/>
          <p:cNvSpPr>
            <a:spLocks noGrp="1"/>
          </p:cNvSpPr>
          <p:nvPr>
            <p:ph idx="1"/>
          </p:nvPr>
        </p:nvSpPr>
        <p:spPr>
          <a:xfrm>
            <a:off x="3733800" y="1176067"/>
            <a:ext cx="7315200" cy="1362978"/>
          </a:xfrm>
        </p:spPr>
        <p:txBody>
          <a:bodyPr/>
          <a:lstStyle/>
          <a:p>
            <a:pPr marL="0" indent="0">
              <a:buNone/>
            </a:pPr>
            <a:r>
              <a:rPr lang="en-US">
                <a:effectLst>
                  <a:outerShdw blurRad="38100" dist="38100" dir="2700000" algn="tl">
                    <a:srgbClr val="000000">
                      <a:alpha val="43137"/>
                    </a:srgbClr>
                  </a:outerShdw>
                </a:effectLst>
                <a:latin typeface="Myriad Pro" panose="020B0503030403020204" pitchFamily="34" charset="0"/>
              </a:rPr>
              <a:t>Your </a:t>
            </a:r>
            <a:r>
              <a:rPr lang="en-US" b="1">
                <a:solidFill>
                  <a:schemeClr val="accent1"/>
                </a:solidFill>
                <a:effectLst>
                  <a:outerShdw blurRad="38100" dist="38100" dir="2700000" algn="tl">
                    <a:srgbClr val="000000">
                      <a:alpha val="43137"/>
                    </a:srgbClr>
                  </a:outerShdw>
                </a:effectLst>
                <a:latin typeface="Myriad Pro" panose="020B0503030403020204" pitchFamily="34" charset="0"/>
              </a:rPr>
              <a:t>High School &amp; Beyond Plan </a:t>
            </a:r>
            <a:r>
              <a:rPr lang="en-US">
                <a:effectLst>
                  <a:outerShdw blurRad="38100" dist="38100" dir="2700000" algn="tl">
                    <a:srgbClr val="000000">
                      <a:alpha val="43137"/>
                    </a:srgbClr>
                  </a:outerShdw>
                </a:effectLst>
                <a:latin typeface="Myriad Pro" panose="020B0503030403020204" pitchFamily="34" charset="0"/>
              </a:rPr>
              <a:t>is a graduation requirement.</a:t>
            </a:r>
          </a:p>
          <a:p>
            <a:pPr marL="0" indent="0">
              <a:buNone/>
            </a:pPr>
            <a:r>
              <a:rPr lang="en-US">
                <a:effectLst>
                  <a:outerShdw blurRad="38100" dist="38100" dir="2700000" algn="tl">
                    <a:srgbClr val="000000">
                      <a:alpha val="43137"/>
                    </a:srgbClr>
                  </a:outerShdw>
                </a:effectLst>
                <a:latin typeface="Myriad Pro" panose="020B0503030403020204" pitchFamily="34" charset="0"/>
              </a:rPr>
              <a:t>Shows up on your official transcript as </a:t>
            </a:r>
            <a:r>
              <a:rPr lang="en-US" sz="3200" b="1">
                <a:solidFill>
                  <a:schemeClr val="accent1"/>
                </a:solidFill>
                <a:effectLst>
                  <a:outerShdw blurRad="38100" dist="38100" dir="2700000" algn="tl">
                    <a:srgbClr val="000000">
                      <a:alpha val="43137"/>
                    </a:srgbClr>
                  </a:outerShdw>
                </a:effectLst>
                <a:latin typeface="Myriad Pro" panose="020B0503030403020204" pitchFamily="34" charset="0"/>
              </a:rPr>
              <a:t>MET</a:t>
            </a:r>
            <a:endParaRPr lang="en-US" sz="3200">
              <a:solidFill>
                <a:schemeClr val="accent1"/>
              </a:solidFill>
              <a:effectLst>
                <a:outerShdw blurRad="38100" dist="38100" dir="2700000" algn="tl">
                  <a:srgbClr val="000000">
                    <a:alpha val="43137"/>
                  </a:srgbClr>
                </a:outerShdw>
              </a:effectLst>
              <a:latin typeface="Myriad Pro" panose="020B0503030403020204" pitchFamily="34" charset="0"/>
            </a:endParaRPr>
          </a:p>
          <a:p>
            <a:pPr marL="0" indent="0">
              <a:buNone/>
            </a:pPr>
            <a:endParaRPr lang="en-US">
              <a:effectLst>
                <a:outerShdw blurRad="38100" dist="38100" dir="2700000" algn="tl">
                  <a:srgbClr val="000000">
                    <a:alpha val="43137"/>
                  </a:srgbClr>
                </a:outerShdw>
              </a:effectLst>
              <a:latin typeface="Myriad Pro" panose="020B0503030403020204" pitchFamily="34" charset="0"/>
            </a:endParaRPr>
          </a:p>
          <a:p>
            <a:pPr marL="0" indent="0">
              <a:buNone/>
            </a:pPr>
            <a:endParaRPr lang="en-US">
              <a:effectLst>
                <a:outerShdw blurRad="38100" dist="38100" dir="2700000" algn="tl">
                  <a:srgbClr val="000000">
                    <a:alpha val="43137"/>
                  </a:srgbClr>
                </a:outerShdw>
              </a:effectLst>
              <a:latin typeface="Myriad Pro" panose="020B0503030403020204" pitchFamily="34" charset="0"/>
            </a:endParaRPr>
          </a:p>
          <a:p>
            <a:pPr marL="0" indent="0">
              <a:buNone/>
            </a:pPr>
            <a:endParaRPr lang="en-US">
              <a:effectLst>
                <a:outerShdw blurRad="38100" dist="38100" dir="2700000" algn="tl">
                  <a:srgbClr val="000000">
                    <a:alpha val="43137"/>
                  </a:srgbClr>
                </a:outerShdw>
              </a:effectLst>
              <a:latin typeface="Myriad Pro" panose="020B0503030403020204" pitchFamily="34" charset="0"/>
            </a:endParaRPr>
          </a:p>
          <a:p>
            <a:pPr marL="0" indent="0">
              <a:buNone/>
            </a:pPr>
            <a:endParaRPr lang="en-US">
              <a:effectLst>
                <a:outerShdw blurRad="38100" dist="38100" dir="2700000" algn="tl">
                  <a:srgbClr val="000000">
                    <a:alpha val="43137"/>
                  </a:srgbClr>
                </a:outerShdw>
              </a:effectLst>
              <a:latin typeface="Myriad Pro" panose="020B0503030403020204" pitchFamily="34" charset="0"/>
            </a:endParaRPr>
          </a:p>
        </p:txBody>
      </p:sp>
      <p:sp>
        <p:nvSpPr>
          <p:cNvPr id="10" name="Rectangle 9"/>
          <p:cNvSpPr/>
          <p:nvPr/>
        </p:nvSpPr>
        <p:spPr>
          <a:xfrm>
            <a:off x="3733799" y="2486203"/>
            <a:ext cx="6972879" cy="278450"/>
          </a:xfrm>
          <a:prstGeom prst="rect">
            <a:avLst/>
          </a:prstGeom>
          <a:solidFill>
            <a:srgbClr val="FFFF9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C761BBA-0D06-45A9-8CA1-4E0F29C5933A}"/>
              </a:ext>
            </a:extLst>
          </p:cNvPr>
          <p:cNvGrpSpPr/>
          <p:nvPr/>
        </p:nvGrpSpPr>
        <p:grpSpPr>
          <a:xfrm>
            <a:off x="4437776" y="3762581"/>
            <a:ext cx="7315200" cy="1501629"/>
            <a:chOff x="1600200" y="4251316"/>
            <a:chExt cx="7315200" cy="1501629"/>
          </a:xfrm>
        </p:grpSpPr>
        <p:grpSp>
          <p:nvGrpSpPr>
            <p:cNvPr id="19" name="Group 18">
              <a:extLst>
                <a:ext uri="{FF2B5EF4-FFF2-40B4-BE49-F238E27FC236}">
                  <a16:creationId xmlns:a16="http://schemas.microsoft.com/office/drawing/2014/main" id="{6C228C8F-5D93-43E2-9C45-2DA0088C3D54}"/>
                </a:ext>
              </a:extLst>
            </p:cNvPr>
            <p:cNvGrpSpPr/>
            <p:nvPr/>
          </p:nvGrpSpPr>
          <p:grpSpPr>
            <a:xfrm>
              <a:off x="1600200" y="4251316"/>
              <a:ext cx="7315200" cy="1501629"/>
              <a:chOff x="1600200" y="4251316"/>
              <a:chExt cx="7315200" cy="1501629"/>
            </a:xfrm>
          </p:grpSpPr>
          <p:pic>
            <p:nvPicPr>
              <p:cNvPr id="21" name="Picture 20">
                <a:extLst>
                  <a:ext uri="{FF2B5EF4-FFF2-40B4-BE49-F238E27FC236}">
                    <a16:creationId xmlns:a16="http://schemas.microsoft.com/office/drawing/2014/main" id="{FDD3C49C-192C-4148-B0FF-C50B188378D8}"/>
                  </a:ext>
                </a:extLst>
              </p:cNvPr>
              <p:cNvPicPr>
                <a:picLocks noChangeAspect="1"/>
              </p:cNvPicPr>
              <p:nvPr/>
            </p:nvPicPr>
            <p:blipFill>
              <a:blip r:embed="rId2"/>
              <a:stretch>
                <a:fillRect/>
              </a:stretch>
            </p:blipFill>
            <p:spPr>
              <a:xfrm>
                <a:off x="1600200" y="4251316"/>
                <a:ext cx="7315200" cy="1501629"/>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579AA686-BFA3-49DF-9595-C5801BF68B43}"/>
                  </a:ext>
                </a:extLst>
              </p:cNvPr>
              <p:cNvSpPr/>
              <p:nvPr/>
            </p:nvSpPr>
            <p:spPr>
              <a:xfrm>
                <a:off x="7513163" y="4641700"/>
                <a:ext cx="564037" cy="323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9A339F5-F4CC-4970-B40B-E632D6E71C3B}"/>
                </a:ext>
              </a:extLst>
            </p:cNvPr>
            <p:cNvSpPr/>
            <p:nvPr/>
          </p:nvSpPr>
          <p:spPr>
            <a:xfrm>
              <a:off x="7513163" y="5410200"/>
              <a:ext cx="564037" cy="303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467137" y="4211307"/>
            <a:ext cx="7256477" cy="288178"/>
          </a:xfrm>
          <a:prstGeom prst="rect">
            <a:avLst/>
          </a:prstGeom>
          <a:solidFill>
            <a:schemeClr val="tx2">
              <a:lumMod val="60000"/>
              <a:lumOff val="40000"/>
              <a:alpha val="39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a:off x="9640099" y="2812673"/>
            <a:ext cx="1274677" cy="139254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117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Dates &amp; Updates!</a:t>
            </a:r>
          </a:p>
        </p:txBody>
      </p:sp>
      <p:sp>
        <p:nvSpPr>
          <p:cNvPr id="6" name="Content Placeholder 5"/>
          <p:cNvSpPr txBox="1">
            <a:spLocks/>
          </p:cNvSpPr>
          <p:nvPr/>
        </p:nvSpPr>
        <p:spPr>
          <a:xfrm>
            <a:off x="3431263" y="267044"/>
            <a:ext cx="8760737" cy="6590956"/>
          </a:xfrm>
          <a:prstGeom prst="rect">
            <a:avLst/>
          </a:prstGeom>
        </p:spPr>
        <p:txBody>
          <a:bodyPr lIns="91440" tIns="45720" rIns="91440" bIns="45720" anchor="t">
            <a:normAutofit fontScale="77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500" dirty="0">
                <a:latin typeface="Myriad Pro"/>
              </a:rPr>
              <a:t>Check application </a:t>
            </a:r>
            <a:r>
              <a:rPr lang="en-US" sz="3500" b="1" dirty="0">
                <a:solidFill>
                  <a:schemeClr val="accent1"/>
                </a:solidFill>
                <a:latin typeface="Myriad Pro"/>
              </a:rPr>
              <a:t>deadlines!</a:t>
            </a:r>
            <a:endParaRPr lang="en-US" sz="3500" dirty="0">
              <a:solidFill>
                <a:schemeClr val="accent1"/>
              </a:solidFill>
              <a:latin typeface="Myriad Pro"/>
            </a:endParaRPr>
          </a:p>
          <a:p>
            <a:pPr marL="0" indent="0">
              <a:buNone/>
            </a:pPr>
            <a:endParaRPr lang="en-US" sz="3500" b="1" dirty="0">
              <a:solidFill>
                <a:schemeClr val="accent1"/>
              </a:solidFill>
              <a:latin typeface="Myriad Pro"/>
            </a:endParaRPr>
          </a:p>
          <a:p>
            <a:r>
              <a:rPr lang="en-US" sz="3500" dirty="0">
                <a:latin typeface="Myriad Pro"/>
              </a:rPr>
              <a:t>Use </a:t>
            </a:r>
            <a:r>
              <a:rPr lang="en-US" sz="3500" b="1" dirty="0">
                <a:solidFill>
                  <a:schemeClr val="accent1"/>
                </a:solidFill>
                <a:latin typeface="Myriad Pro"/>
              </a:rPr>
              <a:t>district login </a:t>
            </a:r>
            <a:r>
              <a:rPr lang="en-US" sz="3500" dirty="0">
                <a:solidFill>
                  <a:schemeClr val="tx1"/>
                </a:solidFill>
                <a:latin typeface="Myriad Pro"/>
              </a:rPr>
              <a:t>for Naviance from JHS Student Tools page</a:t>
            </a:r>
          </a:p>
          <a:p>
            <a:endParaRPr lang="en-US" sz="3500" dirty="0">
              <a:solidFill>
                <a:schemeClr val="tx1"/>
              </a:solidFill>
              <a:latin typeface="Myriad Pro"/>
            </a:endParaRPr>
          </a:p>
          <a:p>
            <a:r>
              <a:rPr lang="en-US" sz="3500" dirty="0">
                <a:latin typeface="Myriad Pro"/>
              </a:rPr>
              <a:t>Canvas is where you find the </a:t>
            </a:r>
            <a:r>
              <a:rPr lang="en-US" sz="3500" b="1" dirty="0">
                <a:solidFill>
                  <a:schemeClr val="accent1"/>
                </a:solidFill>
                <a:latin typeface="Myriad Pro"/>
              </a:rPr>
              <a:t>CCRS course</a:t>
            </a:r>
          </a:p>
          <a:p>
            <a:pPr marL="0" indent="0">
              <a:buNone/>
            </a:pPr>
            <a:endParaRPr lang="en-US" sz="3500" b="1" dirty="0">
              <a:solidFill>
                <a:schemeClr val="accent1"/>
              </a:solidFill>
              <a:latin typeface="Myriad Pro"/>
            </a:endParaRPr>
          </a:p>
          <a:p>
            <a:r>
              <a:rPr lang="en-US" sz="3500" dirty="0">
                <a:latin typeface="Myriad Pro"/>
              </a:rPr>
              <a:t>Financial Aid (FAFSA/WASFA) opens </a:t>
            </a:r>
            <a:r>
              <a:rPr lang="en-US" sz="3500" b="1" dirty="0">
                <a:solidFill>
                  <a:schemeClr val="accent1"/>
                </a:solidFill>
                <a:latin typeface="Myriad Pro"/>
              </a:rPr>
              <a:t>October 1</a:t>
            </a:r>
          </a:p>
          <a:p>
            <a:pPr lvl="1">
              <a:buFont typeface="Wingdings" panose="05000000000000000000" pitchFamily="2" charset="2"/>
              <a:buChar char="ü"/>
            </a:pPr>
            <a:r>
              <a:rPr lang="en-US" sz="3500" b="1" dirty="0">
                <a:solidFill>
                  <a:schemeClr val="accent1"/>
                </a:solidFill>
                <a:latin typeface="Myriad Pro"/>
              </a:rPr>
              <a:t>Financial Aid Family Night @ JHS 10/29, 6-8 PM!</a:t>
            </a:r>
          </a:p>
          <a:p>
            <a:pPr marL="502920" lvl="1" indent="0">
              <a:spcAft>
                <a:spcPts val="0"/>
              </a:spcAft>
              <a:buNone/>
            </a:pPr>
            <a:endParaRPr lang="en-US" sz="3300" b="1" dirty="0">
              <a:solidFill>
                <a:schemeClr val="accent1"/>
              </a:solidFill>
              <a:latin typeface="Myriad Pro"/>
            </a:endParaRPr>
          </a:p>
          <a:p>
            <a:r>
              <a:rPr lang="en-US" sz="3500" dirty="0">
                <a:solidFill>
                  <a:schemeClr val="tx2"/>
                </a:solidFill>
                <a:latin typeface="Myriad Pro"/>
              </a:rPr>
              <a:t>High School &amp; Beyond Night is</a:t>
            </a:r>
            <a:r>
              <a:rPr lang="en-US" sz="3500" dirty="0">
                <a:solidFill>
                  <a:schemeClr val="accent1"/>
                </a:solidFill>
                <a:latin typeface="Myriad Pro"/>
              </a:rPr>
              <a:t> </a:t>
            </a:r>
            <a:r>
              <a:rPr lang="en-US" sz="3500" b="1" dirty="0">
                <a:solidFill>
                  <a:schemeClr val="accent1"/>
                </a:solidFill>
                <a:latin typeface="Myriad Pro"/>
              </a:rPr>
              <a:t>October 15</a:t>
            </a:r>
            <a:endParaRPr lang="en-US" sz="3500" dirty="0">
              <a:solidFill>
                <a:schemeClr val="accent1"/>
              </a:solidFill>
              <a:latin typeface="Myriad Pro"/>
            </a:endParaRPr>
          </a:p>
          <a:p>
            <a:endParaRPr lang="en-US" sz="3500" b="1" dirty="0">
              <a:solidFill>
                <a:schemeClr val="tx2"/>
              </a:solidFill>
              <a:effectLst>
                <a:outerShdw blurRad="38100" dist="38100" dir="2700000" algn="tl">
                  <a:srgbClr val="000000">
                    <a:alpha val="43137"/>
                  </a:srgbClr>
                </a:outerShdw>
              </a:effectLst>
              <a:latin typeface="Myriad Pro" pitchFamily="34" charset="0"/>
            </a:endParaRPr>
          </a:p>
          <a:p>
            <a:r>
              <a:rPr lang="en-US" sz="3500" dirty="0">
                <a:solidFill>
                  <a:schemeClr val="tx2"/>
                </a:solidFill>
                <a:latin typeface="Myriad Pro"/>
              </a:rPr>
              <a:t>Need help with something related to post-secondary planning?  </a:t>
            </a:r>
          </a:p>
          <a:p>
            <a:pPr marL="502920" lvl="1" indent="0">
              <a:buNone/>
            </a:pPr>
            <a:r>
              <a:rPr lang="en-US" sz="3300" dirty="0">
                <a:solidFill>
                  <a:schemeClr val="tx2"/>
                </a:solidFill>
                <a:latin typeface="Myriad Pro"/>
              </a:rPr>
              <a:t>See Mrs. Pewitt </a:t>
            </a:r>
            <a:r>
              <a:rPr lang="en-US" sz="3300" dirty="0">
                <a:solidFill>
                  <a:schemeClr val="accent1"/>
                </a:solidFill>
                <a:latin typeface="Myriad Pro"/>
              </a:rPr>
              <a:t>Wednesdays in JHS Career Center, </a:t>
            </a:r>
            <a:r>
              <a:rPr lang="en-US" sz="3300" dirty="0">
                <a:solidFill>
                  <a:schemeClr val="accent1"/>
                </a:solidFill>
                <a:latin typeface="Myriad Pro"/>
                <a:hlinkClick r:id="rId2">
                  <a:extLst>
                    <a:ext uri="{A12FA001-AC4F-418D-AE19-62706E023703}">
                      <ahyp:hlinkClr xmlns:ahyp="http://schemas.microsoft.com/office/drawing/2018/hyperlinkcolor" val="tx"/>
                    </a:ext>
                  </a:extLst>
                </a:hlinkClick>
              </a:rPr>
              <a:t>NAVIANCE@everettsd.org</a:t>
            </a:r>
            <a:r>
              <a:rPr lang="en-US" sz="3300" dirty="0">
                <a:solidFill>
                  <a:schemeClr val="accent1"/>
                </a:solidFill>
                <a:latin typeface="Myriad Pro"/>
              </a:rPr>
              <a:t>  </a:t>
            </a:r>
            <a:endParaRPr lang="en-US" dirty="0">
              <a:solidFill>
                <a:schemeClr val="accent1"/>
              </a:solidFill>
              <a:latin typeface="Corbel" panose="020B0503020204020204"/>
            </a:endParaRPr>
          </a:p>
          <a:p>
            <a:endParaRPr lang="en-US" sz="2400" dirty="0">
              <a:solidFill>
                <a:schemeClr val="tx1"/>
              </a:solidFill>
              <a:effectLst>
                <a:outerShdw blurRad="38100" dist="38100" dir="2700000" algn="tl">
                  <a:srgbClr val="000000">
                    <a:alpha val="43137"/>
                  </a:srgbClr>
                </a:outerShdw>
              </a:effectLst>
              <a:latin typeface="Myriad Pro" pitchFamily="34" charset="0"/>
            </a:endParaRPr>
          </a:p>
          <a:p>
            <a:pPr marL="0" indent="0">
              <a:buFont typeface="Wingdings 2" pitchFamily="18" charset="2"/>
              <a:buNone/>
            </a:pPr>
            <a:endParaRPr lang="en-US" sz="3600" dirty="0">
              <a:effectLst>
                <a:outerShdw blurRad="38100" dist="38100" dir="2700000" algn="tl">
                  <a:srgbClr val="000000">
                    <a:alpha val="43137"/>
                  </a:srgbClr>
                </a:outerShdw>
              </a:effectLst>
              <a:latin typeface="Myriad Pro" pitchFamily="34" charset="0"/>
            </a:endParaRPr>
          </a:p>
        </p:txBody>
      </p:sp>
    </p:spTree>
    <p:extLst>
      <p:ext uri="{BB962C8B-B14F-4D97-AF65-F5344CB8AC3E}">
        <p14:creationId xmlns:p14="http://schemas.microsoft.com/office/powerpoint/2010/main" val="90491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612F-CCAF-416F-8E30-13D0CDEC12BF}"/>
              </a:ext>
            </a:extLst>
          </p:cNvPr>
          <p:cNvSpPr>
            <a:spLocks noGrp="1"/>
          </p:cNvSpPr>
          <p:nvPr>
            <p:ph type="title"/>
          </p:nvPr>
        </p:nvSpPr>
        <p:spPr/>
        <p:txBody>
          <a:bodyPr/>
          <a:lstStyle/>
          <a:p>
            <a:r>
              <a:rPr lang="en-US"/>
              <a:t>Remember to invite your parent(s) / guardian(s) </a:t>
            </a:r>
          </a:p>
        </p:txBody>
      </p:sp>
      <p:sp>
        <p:nvSpPr>
          <p:cNvPr id="8" name="TextBox 7">
            <a:extLst>
              <a:ext uri="{FF2B5EF4-FFF2-40B4-BE49-F238E27FC236}">
                <a16:creationId xmlns:a16="http://schemas.microsoft.com/office/drawing/2014/main" id="{23592FA2-F94C-4BEF-89DF-9BD64A0B96CC}"/>
              </a:ext>
            </a:extLst>
          </p:cNvPr>
          <p:cNvSpPr txBox="1"/>
          <p:nvPr/>
        </p:nvSpPr>
        <p:spPr>
          <a:xfrm rot="20747291">
            <a:off x="709126" y="462118"/>
            <a:ext cx="2947482" cy="1323439"/>
          </a:xfrm>
          <a:prstGeom prst="rect">
            <a:avLst/>
          </a:prstGeom>
          <a:solidFill>
            <a:srgbClr val="FF0000"/>
          </a:solidFill>
        </p:spPr>
        <p:txBody>
          <a:bodyPr wrap="square" rtlCol="0">
            <a:spAutoFit/>
          </a:bodyPr>
          <a:lstStyle/>
          <a:p>
            <a:r>
              <a:rPr lang="en-US" sz="2000" b="1">
                <a:solidFill>
                  <a:schemeClr val="bg1"/>
                </a:solidFill>
              </a:rPr>
              <a:t>Add this important event to your calendar &amp; invite your parent(s) via text right now!!</a:t>
            </a:r>
          </a:p>
        </p:txBody>
      </p:sp>
      <p:pic>
        <p:nvPicPr>
          <p:cNvPr id="1026" name="Picture 1">
            <a:extLst>
              <a:ext uri="{FF2B5EF4-FFF2-40B4-BE49-F238E27FC236}">
                <a16:creationId xmlns:a16="http://schemas.microsoft.com/office/drawing/2014/main" id="{BB7D37E2-903E-32DD-A22A-9FAEFFFFE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961" y="882887"/>
            <a:ext cx="8165120" cy="50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3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yriad Pro" panose="020B0503030403020204" pitchFamily="34" charset="0"/>
              </a:rPr>
              <a:t>What is post-secondary?</a:t>
            </a:r>
          </a:p>
        </p:txBody>
      </p:sp>
      <p:sp>
        <p:nvSpPr>
          <p:cNvPr id="4" name="Content Placeholder 4"/>
          <p:cNvSpPr txBox="1">
            <a:spLocks/>
          </p:cNvSpPr>
          <p:nvPr/>
        </p:nvSpPr>
        <p:spPr>
          <a:xfrm>
            <a:off x="3724100" y="707967"/>
            <a:ext cx="7268095" cy="471830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US" sz="3200">
                <a:effectLst>
                  <a:outerShdw blurRad="38100" dist="38100" dir="2700000" algn="tl">
                    <a:srgbClr val="000000">
                      <a:alpha val="43137"/>
                    </a:srgbClr>
                  </a:outerShdw>
                </a:effectLst>
                <a:latin typeface="Myriad Pro" pitchFamily="34" charset="0"/>
              </a:rPr>
              <a:t>Post-secondary refers to </a:t>
            </a:r>
            <a:r>
              <a:rPr lang="en-US" sz="3200" b="1" u="sng">
                <a:effectLst>
                  <a:outerShdw blurRad="38100" dist="38100" dir="2700000" algn="tl">
                    <a:srgbClr val="000000">
                      <a:alpha val="43137"/>
                    </a:srgbClr>
                  </a:outerShdw>
                </a:effectLst>
                <a:latin typeface="Myriad Pro" pitchFamily="34" charset="0"/>
              </a:rPr>
              <a:t>any</a:t>
            </a:r>
            <a:r>
              <a:rPr lang="en-US" sz="3200">
                <a:effectLst>
                  <a:outerShdw blurRad="38100" dist="38100" dir="2700000" algn="tl">
                    <a:srgbClr val="000000">
                      <a:alpha val="43137"/>
                    </a:srgbClr>
                  </a:outerShdw>
                </a:effectLst>
                <a:latin typeface="Myriad Pro" pitchFamily="34" charset="0"/>
              </a:rPr>
              <a:t> college, training program and/or career plans after high school graduation.</a:t>
            </a:r>
          </a:p>
          <a:p>
            <a:pPr marL="0" indent="0">
              <a:spcBef>
                <a:spcPts val="0"/>
              </a:spcBef>
              <a:buFont typeface="Wingdings 2" pitchFamily="18" charset="2"/>
              <a:buNone/>
            </a:pPr>
            <a:endParaRPr lang="en-US" sz="3200" b="1">
              <a:effectLst>
                <a:outerShdw blurRad="38100" dist="38100" dir="2700000" algn="tl">
                  <a:srgbClr val="000000">
                    <a:alpha val="43137"/>
                  </a:srgbClr>
                </a:outerShdw>
              </a:effectLst>
              <a:latin typeface="Myriad Pro" pitchFamily="34" charset="0"/>
            </a:endParaRPr>
          </a:p>
          <a:p>
            <a:pPr marL="0" indent="0">
              <a:spcBef>
                <a:spcPts val="0"/>
              </a:spcBef>
              <a:buFont typeface="Wingdings 2" pitchFamily="18" charset="2"/>
              <a:buNone/>
            </a:pPr>
            <a:endParaRPr lang="en-US" sz="3200">
              <a:effectLst>
                <a:outerShdw blurRad="38100" dist="38100" dir="2700000" algn="tl">
                  <a:srgbClr val="000000">
                    <a:alpha val="43137"/>
                  </a:srgbClr>
                </a:outerShdw>
              </a:effectLst>
              <a:latin typeface="Myriad Pro"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39915483"/>
              </p:ext>
            </p:extLst>
          </p:nvPr>
        </p:nvGraphicFramePr>
        <p:xfrm>
          <a:off x="5757947" y="2249978"/>
          <a:ext cx="3528096" cy="3632202"/>
        </p:xfrm>
        <a:graphic>
          <a:graphicData uri="http://schemas.openxmlformats.org/drawingml/2006/table">
            <a:tbl>
              <a:tblPr firstRow="1" bandRow="1">
                <a:tableStyleId>{5C22544A-7EE6-4342-B048-85BDC9FD1C3A}</a:tableStyleId>
              </a:tblPr>
              <a:tblGrid>
                <a:gridCol w="3528096">
                  <a:extLst>
                    <a:ext uri="{9D8B030D-6E8A-4147-A177-3AD203B41FA5}">
                      <a16:colId xmlns:a16="http://schemas.microsoft.com/office/drawing/2014/main" val="20000"/>
                    </a:ext>
                  </a:extLst>
                </a:gridCol>
              </a:tblGrid>
              <a:tr h="518886">
                <a:tc>
                  <a:txBody>
                    <a:bodyPr/>
                    <a:lstStyle/>
                    <a:p>
                      <a:pPr algn="ctr"/>
                      <a:r>
                        <a:rPr lang="en-US">
                          <a:solidFill>
                            <a:schemeClr val="bg1"/>
                          </a:solidFill>
                          <a:effectLst>
                            <a:outerShdw blurRad="38100" dist="38100" dir="2700000" algn="tl">
                              <a:srgbClr val="000000">
                                <a:alpha val="43137"/>
                              </a:srgbClr>
                            </a:outerShdw>
                          </a:effectLst>
                          <a:latin typeface="Myriad Pro" pitchFamily="34" charset="0"/>
                        </a:rPr>
                        <a:t>Post-Secondary</a:t>
                      </a:r>
                      <a:r>
                        <a:rPr lang="en-US" baseline="0">
                          <a:solidFill>
                            <a:schemeClr val="bg1"/>
                          </a:solidFill>
                          <a:effectLst>
                            <a:outerShdw blurRad="38100" dist="38100" dir="2700000" algn="tl">
                              <a:srgbClr val="000000">
                                <a:alpha val="43137"/>
                              </a:srgbClr>
                            </a:outerShdw>
                          </a:effectLst>
                          <a:latin typeface="Myriad Pro" pitchFamily="34" charset="0"/>
                        </a:rPr>
                        <a:t> Options</a:t>
                      </a:r>
                      <a:endParaRPr lang="en-US">
                        <a:solidFill>
                          <a:schemeClr val="bg1"/>
                        </a:solidFill>
                        <a:effectLst>
                          <a:outerShdw blurRad="38100" dist="38100" dir="2700000" algn="tl">
                            <a:srgbClr val="000000">
                              <a:alpha val="43137"/>
                            </a:srgbClr>
                          </a:outerShdw>
                        </a:effectLst>
                        <a:latin typeface="Myriad Pro" pitchFamily="34" charset="0"/>
                      </a:endParaRPr>
                    </a:p>
                  </a:txBody>
                  <a:tcPr/>
                </a:tc>
                <a:extLst>
                  <a:ext uri="{0D108BD9-81ED-4DB2-BD59-A6C34878D82A}">
                    <a16:rowId xmlns:a16="http://schemas.microsoft.com/office/drawing/2014/main" val="10000"/>
                  </a:ext>
                </a:extLst>
              </a:tr>
              <a:tr h="518886">
                <a:tc>
                  <a:txBody>
                    <a:bodyPr/>
                    <a:lstStyle/>
                    <a:p>
                      <a:pPr algn="ctr"/>
                      <a:r>
                        <a:rPr lang="en-US">
                          <a:solidFill>
                            <a:schemeClr val="tx1"/>
                          </a:solidFill>
                          <a:effectLst>
                            <a:outerShdw blurRad="38100" dist="38100" dir="2700000" algn="tl">
                              <a:srgbClr val="000000">
                                <a:alpha val="43137"/>
                              </a:srgbClr>
                            </a:outerShdw>
                          </a:effectLst>
                          <a:latin typeface="Myriad Pro" pitchFamily="34" charset="0"/>
                        </a:rPr>
                        <a:t>Apprenticeship</a:t>
                      </a:r>
                    </a:p>
                  </a:txBody>
                  <a:tcPr/>
                </a:tc>
                <a:extLst>
                  <a:ext uri="{0D108BD9-81ED-4DB2-BD59-A6C34878D82A}">
                    <a16:rowId xmlns:a16="http://schemas.microsoft.com/office/drawing/2014/main" val="10001"/>
                  </a:ext>
                </a:extLst>
              </a:tr>
              <a:tr h="518886">
                <a:tc>
                  <a:txBody>
                    <a:bodyPr/>
                    <a:lstStyle/>
                    <a:p>
                      <a:pPr algn="ctr"/>
                      <a:r>
                        <a:rPr lang="en-US">
                          <a:solidFill>
                            <a:schemeClr val="tx1"/>
                          </a:solidFill>
                          <a:effectLst>
                            <a:outerShdw blurRad="38100" dist="38100" dir="2700000" algn="tl">
                              <a:srgbClr val="000000">
                                <a:alpha val="43137"/>
                              </a:srgbClr>
                            </a:outerShdw>
                          </a:effectLst>
                          <a:latin typeface="Myriad Pro" pitchFamily="34" charset="0"/>
                        </a:rPr>
                        <a:t>Community &amp; Technical Colleges</a:t>
                      </a:r>
                    </a:p>
                  </a:txBody>
                  <a:tcPr/>
                </a:tc>
                <a:extLst>
                  <a:ext uri="{0D108BD9-81ED-4DB2-BD59-A6C34878D82A}">
                    <a16:rowId xmlns:a16="http://schemas.microsoft.com/office/drawing/2014/main" val="10002"/>
                  </a:ext>
                </a:extLst>
              </a:tr>
              <a:tr h="518886">
                <a:tc>
                  <a:txBody>
                    <a:bodyPr/>
                    <a:lstStyle/>
                    <a:p>
                      <a:pPr algn="ctr"/>
                      <a:r>
                        <a:rPr lang="en-US">
                          <a:solidFill>
                            <a:schemeClr val="tx1"/>
                          </a:solidFill>
                          <a:effectLst>
                            <a:outerShdw blurRad="38100" dist="38100" dir="2700000" algn="tl">
                              <a:srgbClr val="000000">
                                <a:alpha val="43137"/>
                              </a:srgbClr>
                            </a:outerShdw>
                          </a:effectLst>
                          <a:latin typeface="Myriad Pro" pitchFamily="34" charset="0"/>
                        </a:rPr>
                        <a:t>Employment</a:t>
                      </a:r>
                    </a:p>
                  </a:txBody>
                  <a:tcPr/>
                </a:tc>
                <a:extLst>
                  <a:ext uri="{0D108BD9-81ED-4DB2-BD59-A6C34878D82A}">
                    <a16:rowId xmlns:a16="http://schemas.microsoft.com/office/drawing/2014/main" val="10003"/>
                  </a:ext>
                </a:extLst>
              </a:tr>
              <a:tr h="518886">
                <a:tc>
                  <a:txBody>
                    <a:bodyPr/>
                    <a:lstStyle/>
                    <a:p>
                      <a:pPr algn="ctr"/>
                      <a:r>
                        <a:rPr lang="en-US">
                          <a:solidFill>
                            <a:schemeClr val="tx1"/>
                          </a:solidFill>
                          <a:effectLst>
                            <a:outerShdw blurRad="38100" dist="38100" dir="2700000" algn="tl">
                              <a:srgbClr val="000000">
                                <a:alpha val="43137"/>
                              </a:srgbClr>
                            </a:outerShdw>
                          </a:effectLst>
                          <a:latin typeface="Myriad Pro" pitchFamily="34" charset="0"/>
                        </a:rPr>
                        <a:t>Four-Year</a:t>
                      </a:r>
                      <a:r>
                        <a:rPr lang="en-US" baseline="0">
                          <a:solidFill>
                            <a:schemeClr val="tx1"/>
                          </a:solidFill>
                          <a:effectLst>
                            <a:outerShdw blurRad="38100" dist="38100" dir="2700000" algn="tl">
                              <a:srgbClr val="000000">
                                <a:alpha val="43137"/>
                              </a:srgbClr>
                            </a:outerShdw>
                          </a:effectLst>
                          <a:latin typeface="Myriad Pro" pitchFamily="34" charset="0"/>
                        </a:rPr>
                        <a:t> College &amp; University</a:t>
                      </a:r>
                      <a:endParaRPr lang="en-US">
                        <a:solidFill>
                          <a:schemeClr val="tx1"/>
                        </a:solidFill>
                        <a:effectLst>
                          <a:outerShdw blurRad="38100" dist="38100" dir="2700000" algn="tl">
                            <a:srgbClr val="000000">
                              <a:alpha val="43137"/>
                            </a:srgbClr>
                          </a:outerShdw>
                        </a:effectLst>
                        <a:latin typeface="Myriad Pro" pitchFamily="34" charset="0"/>
                      </a:endParaRPr>
                    </a:p>
                  </a:txBody>
                  <a:tcPr/>
                </a:tc>
                <a:extLst>
                  <a:ext uri="{0D108BD9-81ED-4DB2-BD59-A6C34878D82A}">
                    <a16:rowId xmlns:a16="http://schemas.microsoft.com/office/drawing/2014/main" val="10004"/>
                  </a:ext>
                </a:extLst>
              </a:tr>
              <a:tr h="518886">
                <a:tc>
                  <a:txBody>
                    <a:bodyPr/>
                    <a:lstStyle/>
                    <a:p>
                      <a:pPr algn="ctr"/>
                      <a:r>
                        <a:rPr lang="en-US">
                          <a:solidFill>
                            <a:schemeClr val="tx1"/>
                          </a:solidFill>
                          <a:effectLst>
                            <a:outerShdw blurRad="38100" dist="38100" dir="2700000" algn="tl">
                              <a:srgbClr val="000000">
                                <a:alpha val="43137"/>
                              </a:srgbClr>
                            </a:outerShdw>
                          </a:effectLst>
                          <a:latin typeface="Myriad Pro" pitchFamily="34" charset="0"/>
                        </a:rPr>
                        <a:t>Internship</a:t>
                      </a:r>
                    </a:p>
                  </a:txBody>
                  <a:tcPr/>
                </a:tc>
                <a:extLst>
                  <a:ext uri="{0D108BD9-81ED-4DB2-BD59-A6C34878D82A}">
                    <a16:rowId xmlns:a16="http://schemas.microsoft.com/office/drawing/2014/main" val="10005"/>
                  </a:ext>
                </a:extLst>
              </a:tr>
              <a:tr h="518886">
                <a:tc>
                  <a:txBody>
                    <a:bodyPr/>
                    <a:lstStyle/>
                    <a:p>
                      <a:pPr algn="ctr"/>
                      <a:r>
                        <a:rPr lang="en-US">
                          <a:solidFill>
                            <a:schemeClr val="tx1"/>
                          </a:solidFill>
                          <a:effectLst>
                            <a:outerShdw blurRad="38100" dist="38100" dir="2700000" algn="tl">
                              <a:srgbClr val="000000">
                                <a:alpha val="43137"/>
                              </a:srgbClr>
                            </a:outerShdw>
                          </a:effectLst>
                          <a:latin typeface="Myriad Pro" pitchFamily="34" charset="0"/>
                        </a:rPr>
                        <a:t>Military </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5516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4237-0C0D-874F-F42C-07D81959D172}"/>
              </a:ext>
            </a:extLst>
          </p:cNvPr>
          <p:cNvSpPr>
            <a:spLocks noGrp="1"/>
          </p:cNvSpPr>
          <p:nvPr>
            <p:ph type="title"/>
          </p:nvPr>
        </p:nvSpPr>
        <p:spPr/>
        <p:txBody>
          <a:bodyPr/>
          <a:lstStyle/>
          <a:p>
            <a:r>
              <a:rPr lang="en-US" dirty="0"/>
              <a:t>Guaranteed Admission Program (GAP)</a:t>
            </a:r>
          </a:p>
        </p:txBody>
      </p:sp>
      <p:sp>
        <p:nvSpPr>
          <p:cNvPr id="3" name="Content Placeholder 2">
            <a:extLst>
              <a:ext uri="{FF2B5EF4-FFF2-40B4-BE49-F238E27FC236}">
                <a16:creationId xmlns:a16="http://schemas.microsoft.com/office/drawing/2014/main" id="{9E8149BD-25CE-0895-FBC2-D1E7D549EDA4}"/>
              </a:ext>
            </a:extLst>
          </p:cNvPr>
          <p:cNvSpPr>
            <a:spLocks noGrp="1"/>
          </p:cNvSpPr>
          <p:nvPr>
            <p:ph idx="1"/>
          </p:nvPr>
        </p:nvSpPr>
        <p:spPr>
          <a:xfrm>
            <a:off x="3797137" y="1361257"/>
            <a:ext cx="4488895" cy="5293040"/>
          </a:xfrm>
        </p:spPr>
        <p:txBody>
          <a:bodyPr>
            <a:normAutofit lnSpcReduction="10000"/>
          </a:bodyPr>
          <a:lstStyle/>
          <a:p>
            <a:r>
              <a:rPr lang="en-US" sz="2800" dirty="0"/>
              <a:t>3.0 or higher (3.3 PLU) </a:t>
            </a:r>
          </a:p>
          <a:p>
            <a:r>
              <a:rPr lang="en-US" sz="2800" dirty="0"/>
              <a:t>On track to meet graduation requirements (CADRs)</a:t>
            </a:r>
          </a:p>
          <a:p>
            <a:r>
              <a:rPr lang="en-US" sz="2800" dirty="0"/>
              <a:t>Automatic Admission</a:t>
            </a:r>
          </a:p>
          <a:p>
            <a:r>
              <a:rPr lang="en-US" sz="2800" dirty="0"/>
              <a:t>Fill out application</a:t>
            </a:r>
          </a:p>
          <a:p>
            <a:r>
              <a:rPr lang="en-US" sz="2800" dirty="0"/>
              <a:t>Check email for specifics</a:t>
            </a:r>
          </a:p>
          <a:p>
            <a:r>
              <a:rPr lang="en-US" sz="2800" dirty="0"/>
              <a:t>Next upload after first semester</a:t>
            </a:r>
          </a:p>
          <a:p>
            <a:r>
              <a:rPr lang="en-US" sz="2800" dirty="0"/>
              <a:t>Lower GPA? Schools will continue to do a wholistic review of each application!</a:t>
            </a:r>
          </a:p>
        </p:txBody>
      </p:sp>
      <p:pic>
        <p:nvPicPr>
          <p:cNvPr id="4" name="Picture 10" descr="Image result for washington state university">
            <a:extLst>
              <a:ext uri="{FF2B5EF4-FFF2-40B4-BE49-F238E27FC236}">
                <a16:creationId xmlns:a16="http://schemas.microsoft.com/office/drawing/2014/main" id="{98560436-8605-86AE-9EE5-7A130A14B0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3580" y="1266161"/>
            <a:ext cx="1009047" cy="1003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Related image">
            <a:extLst>
              <a:ext uri="{FF2B5EF4-FFF2-40B4-BE49-F238E27FC236}">
                <a16:creationId xmlns:a16="http://schemas.microsoft.com/office/drawing/2014/main" id="{B304E443-DBB0-D56C-2EAE-FE20A2B5E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173" y="3628463"/>
            <a:ext cx="1307454" cy="1307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Image result for eastern washington university">
            <a:extLst>
              <a:ext uri="{FF2B5EF4-FFF2-40B4-BE49-F238E27FC236}">
                <a16:creationId xmlns:a16="http://schemas.microsoft.com/office/drawing/2014/main" id="{FCD2273C-D5F0-B6B8-7852-3FF90D605E5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7557"/>
          <a:stretch/>
        </p:blipFill>
        <p:spPr bwMode="auto">
          <a:xfrm>
            <a:off x="10070174" y="952527"/>
            <a:ext cx="1201002" cy="1071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Image result for western washington university">
            <a:extLst>
              <a:ext uri="{FF2B5EF4-FFF2-40B4-BE49-F238E27FC236}">
                <a16:creationId xmlns:a16="http://schemas.microsoft.com/office/drawing/2014/main" id="{58959EB3-F8AA-24BD-E246-1DBAD9C2F7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5172" y="2636259"/>
            <a:ext cx="1307455" cy="8106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st martin's university,">
            <a:extLst>
              <a:ext uri="{FF2B5EF4-FFF2-40B4-BE49-F238E27FC236}">
                <a16:creationId xmlns:a16="http://schemas.microsoft.com/office/drawing/2014/main" id="{995FC689-3465-122D-62E0-112194388C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2806" y="85438"/>
            <a:ext cx="2510941" cy="751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PLU">
            <a:extLst>
              <a:ext uri="{FF2B5EF4-FFF2-40B4-BE49-F238E27FC236}">
                <a16:creationId xmlns:a16="http://schemas.microsoft.com/office/drawing/2014/main" id="{0F1E0A65-69B2-3A7F-D04C-94BF8AE36B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2979" y="5279207"/>
            <a:ext cx="1186377" cy="1186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Image result for evergreen state college">
            <a:extLst>
              <a:ext uri="{FF2B5EF4-FFF2-40B4-BE49-F238E27FC236}">
                <a16:creationId xmlns:a16="http://schemas.microsoft.com/office/drawing/2014/main" id="{B482571C-6214-9E52-4435-0E0A8C4530E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9440"/>
          <a:stretch/>
        </p:blipFill>
        <p:spPr bwMode="auto">
          <a:xfrm>
            <a:off x="10070174" y="2593423"/>
            <a:ext cx="1201001" cy="12217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W Tacoma - YouTube">
            <a:extLst>
              <a:ext uri="{FF2B5EF4-FFF2-40B4-BE49-F238E27FC236}">
                <a16:creationId xmlns:a16="http://schemas.microsoft.com/office/drawing/2014/main" id="{A22416D2-C44A-7568-BA52-F5CF001BBF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9356" y="4236444"/>
            <a:ext cx="1307453" cy="13074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1"/>
            <a:extLst>
              <a:ext uri="{FF2B5EF4-FFF2-40B4-BE49-F238E27FC236}">
                <a16:creationId xmlns:a16="http://schemas.microsoft.com/office/drawing/2014/main" id="{CFCB93FA-4C8B-900B-BB07-BE3CB83FF594}"/>
              </a:ext>
            </a:extLst>
          </p:cNvPr>
          <p:cNvPicPr>
            <a:picLocks noChangeAspect="1"/>
          </p:cNvPicPr>
          <p:nvPr/>
        </p:nvPicPr>
        <p:blipFill>
          <a:blip r:embed="rId12"/>
          <a:stretch>
            <a:fillRect/>
          </a:stretch>
        </p:blipFill>
        <p:spPr>
          <a:xfrm>
            <a:off x="3623245" y="89436"/>
            <a:ext cx="4662787" cy="1068833"/>
          </a:xfrm>
          <a:prstGeom prst="rect">
            <a:avLst/>
          </a:prstGeom>
          <a:ln>
            <a:solidFill>
              <a:schemeClr val="accent1"/>
            </a:solidFill>
          </a:ln>
        </p:spPr>
      </p:pic>
    </p:spTree>
    <p:extLst>
      <p:ext uri="{BB962C8B-B14F-4D97-AF65-F5344CB8AC3E}">
        <p14:creationId xmlns:p14="http://schemas.microsoft.com/office/powerpoint/2010/main" val="2751199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C8CE-281D-255A-0F84-9B0DBE7559BE}"/>
              </a:ext>
            </a:extLst>
          </p:cNvPr>
          <p:cNvSpPr>
            <a:spLocks noGrp="1"/>
          </p:cNvSpPr>
          <p:nvPr>
            <p:ph type="title"/>
          </p:nvPr>
        </p:nvSpPr>
        <p:spPr>
          <a:xfrm>
            <a:off x="480607" y="1298448"/>
            <a:ext cx="3847930" cy="2258791"/>
          </a:xfrm>
        </p:spPr>
        <p:txBody>
          <a:bodyPr vert="horz" lIns="91440" tIns="45720" rIns="91440" bIns="45720" rtlCol="0" anchor="b">
            <a:normAutofit/>
          </a:bodyPr>
          <a:lstStyle/>
          <a:p>
            <a:r>
              <a:rPr lang="en-US" sz="5900" spc="-100" dirty="0"/>
              <a:t>Job Prep</a:t>
            </a:r>
          </a:p>
        </p:txBody>
      </p:sp>
      <p:pic>
        <p:nvPicPr>
          <p:cNvPr id="6" name="Picture 5">
            <a:extLst>
              <a:ext uri="{FF2B5EF4-FFF2-40B4-BE49-F238E27FC236}">
                <a16:creationId xmlns:a16="http://schemas.microsoft.com/office/drawing/2014/main" id="{A037BE2F-1566-D4A4-8247-491B13F554DB}"/>
              </a:ext>
            </a:extLst>
          </p:cNvPr>
          <p:cNvPicPr>
            <a:picLocks noChangeAspect="1"/>
          </p:cNvPicPr>
          <p:nvPr/>
        </p:nvPicPr>
        <p:blipFill>
          <a:blip r:embed="rId2"/>
          <a:stretch>
            <a:fillRect/>
          </a:stretch>
        </p:blipFill>
        <p:spPr>
          <a:xfrm>
            <a:off x="3678073" y="927142"/>
            <a:ext cx="4616348" cy="2240507"/>
          </a:xfrm>
          <a:prstGeom prst="rect">
            <a:avLst/>
          </a:prstGeom>
        </p:spPr>
      </p:pic>
      <p:pic>
        <p:nvPicPr>
          <p:cNvPr id="4" name="Picture 3">
            <a:extLst>
              <a:ext uri="{FF2B5EF4-FFF2-40B4-BE49-F238E27FC236}">
                <a16:creationId xmlns:a16="http://schemas.microsoft.com/office/drawing/2014/main" id="{A98A1A6C-E33B-9A33-738E-F8D8535AC644}"/>
              </a:ext>
            </a:extLst>
          </p:cNvPr>
          <p:cNvPicPr>
            <a:picLocks noChangeAspect="1"/>
          </p:cNvPicPr>
          <p:nvPr/>
        </p:nvPicPr>
        <p:blipFill>
          <a:blip r:embed="rId3"/>
          <a:stretch>
            <a:fillRect/>
          </a:stretch>
        </p:blipFill>
        <p:spPr>
          <a:xfrm>
            <a:off x="8530607" y="1298448"/>
            <a:ext cx="3417078" cy="1497897"/>
          </a:xfrm>
          <a:prstGeom prst="rect">
            <a:avLst/>
          </a:prstGeom>
        </p:spPr>
      </p:pic>
      <p:pic>
        <p:nvPicPr>
          <p:cNvPr id="8" name="Picture 7">
            <a:extLst>
              <a:ext uri="{FF2B5EF4-FFF2-40B4-BE49-F238E27FC236}">
                <a16:creationId xmlns:a16="http://schemas.microsoft.com/office/drawing/2014/main" id="{E7B251B4-C1F5-A080-41C7-8DA47DA04464}"/>
              </a:ext>
            </a:extLst>
          </p:cNvPr>
          <p:cNvPicPr>
            <a:picLocks noChangeAspect="1"/>
          </p:cNvPicPr>
          <p:nvPr/>
        </p:nvPicPr>
        <p:blipFill>
          <a:blip r:embed="rId4"/>
          <a:stretch>
            <a:fillRect/>
          </a:stretch>
        </p:blipFill>
        <p:spPr>
          <a:xfrm>
            <a:off x="8216362" y="4478472"/>
            <a:ext cx="3897579" cy="1081080"/>
          </a:xfrm>
          <a:prstGeom prst="rect">
            <a:avLst/>
          </a:prstGeom>
        </p:spPr>
      </p:pic>
      <p:pic>
        <p:nvPicPr>
          <p:cNvPr id="10" name="Picture 9">
            <a:extLst>
              <a:ext uri="{FF2B5EF4-FFF2-40B4-BE49-F238E27FC236}">
                <a16:creationId xmlns:a16="http://schemas.microsoft.com/office/drawing/2014/main" id="{F48EE234-7ED2-8FA5-B8F5-819905C41519}"/>
              </a:ext>
            </a:extLst>
          </p:cNvPr>
          <p:cNvPicPr>
            <a:picLocks noChangeAspect="1"/>
          </p:cNvPicPr>
          <p:nvPr/>
        </p:nvPicPr>
        <p:blipFill>
          <a:blip r:embed="rId5"/>
          <a:stretch>
            <a:fillRect/>
          </a:stretch>
        </p:blipFill>
        <p:spPr>
          <a:xfrm>
            <a:off x="3797415" y="4106477"/>
            <a:ext cx="4132594" cy="2066297"/>
          </a:xfrm>
          <a:prstGeom prst="rect">
            <a:avLst/>
          </a:prstGeom>
        </p:spPr>
      </p:pic>
    </p:spTree>
    <p:extLst>
      <p:ext uri="{BB962C8B-B14F-4D97-AF65-F5344CB8AC3E}">
        <p14:creationId xmlns:p14="http://schemas.microsoft.com/office/powerpoint/2010/main" val="1133677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A15C-740E-2A41-BE81-6E0FC0E80CCF}"/>
              </a:ext>
            </a:extLst>
          </p:cNvPr>
          <p:cNvSpPr>
            <a:spLocks noGrp="1"/>
          </p:cNvSpPr>
          <p:nvPr>
            <p:ph type="title"/>
          </p:nvPr>
        </p:nvSpPr>
        <p:spPr/>
        <p:txBody>
          <a:bodyPr/>
          <a:lstStyle/>
          <a:p>
            <a:r>
              <a:rPr lang="en-US" dirty="0"/>
              <a:t>Career Bridge Washington</a:t>
            </a:r>
          </a:p>
        </p:txBody>
      </p:sp>
      <p:pic>
        <p:nvPicPr>
          <p:cNvPr id="5" name="Picture 4">
            <a:extLst>
              <a:ext uri="{FF2B5EF4-FFF2-40B4-BE49-F238E27FC236}">
                <a16:creationId xmlns:a16="http://schemas.microsoft.com/office/drawing/2014/main" id="{11AA5D5A-EDC7-CBC1-189C-436F368AAEA2}"/>
              </a:ext>
            </a:extLst>
          </p:cNvPr>
          <p:cNvPicPr>
            <a:picLocks noChangeAspect="1"/>
          </p:cNvPicPr>
          <p:nvPr/>
        </p:nvPicPr>
        <p:blipFill>
          <a:blip r:embed="rId2"/>
          <a:stretch>
            <a:fillRect/>
          </a:stretch>
        </p:blipFill>
        <p:spPr>
          <a:xfrm>
            <a:off x="3870284" y="350153"/>
            <a:ext cx="7497974" cy="6409559"/>
          </a:xfrm>
          <a:prstGeom prst="rect">
            <a:avLst/>
          </a:prstGeom>
        </p:spPr>
      </p:pic>
      <p:sp>
        <p:nvSpPr>
          <p:cNvPr id="4" name="TextBox 3">
            <a:extLst>
              <a:ext uri="{FF2B5EF4-FFF2-40B4-BE49-F238E27FC236}">
                <a16:creationId xmlns:a16="http://schemas.microsoft.com/office/drawing/2014/main" id="{07C547C6-F7E7-0F88-F0B5-521C797BE5B4}"/>
              </a:ext>
            </a:extLst>
          </p:cNvPr>
          <p:cNvSpPr txBox="1"/>
          <p:nvPr/>
        </p:nvSpPr>
        <p:spPr>
          <a:xfrm>
            <a:off x="117048" y="98288"/>
            <a:ext cx="4455683" cy="800219"/>
          </a:xfrm>
          <a:prstGeom prst="rect">
            <a:avLst/>
          </a:prstGeom>
          <a:noFill/>
        </p:spPr>
        <p:txBody>
          <a:bodyPr wrap="square">
            <a:spAutoFit/>
          </a:bodyPr>
          <a:lstStyle/>
          <a:p>
            <a:r>
              <a:rPr lang="en-US" sz="2800" dirty="0">
                <a:effectLst>
                  <a:outerShdw blurRad="38100" dist="38100" dir="2700000" algn="tl">
                    <a:srgbClr val="000000">
                      <a:alpha val="43137"/>
                    </a:srgbClr>
                  </a:outerShdw>
                </a:effectLst>
                <a:highlight>
                  <a:srgbClr val="FFFF00"/>
                </a:highlight>
                <a:latin typeface="Myriad Pro" pitchFamily="34" charset="0"/>
                <a:hlinkClick r:id="rId3">
                  <a:extLst>
                    <a:ext uri="{A12FA001-AC4F-418D-AE19-62706E023703}">
                      <ahyp:hlinkClr xmlns:ahyp="http://schemas.microsoft.com/office/drawing/2018/hyperlinkcolor" val="tx"/>
                    </a:ext>
                  </a:extLst>
                </a:hlinkClick>
              </a:rPr>
              <a:t>www.careerbridge.wa.gov</a:t>
            </a:r>
            <a:endParaRPr lang="en-US" sz="2800" dirty="0">
              <a:effectLst>
                <a:outerShdw blurRad="38100" dist="38100" dir="2700000" algn="tl">
                  <a:srgbClr val="000000">
                    <a:alpha val="43137"/>
                  </a:srgbClr>
                </a:outerShdw>
              </a:effectLst>
              <a:highlight>
                <a:srgbClr val="FFFF00"/>
              </a:highlight>
              <a:latin typeface="Myriad Pro" pitchFamily="34" charset="0"/>
            </a:endParaRPr>
          </a:p>
          <a:p>
            <a:endParaRPr lang="en-US" dirty="0"/>
          </a:p>
        </p:txBody>
      </p:sp>
    </p:spTree>
    <p:extLst>
      <p:ext uri="{BB962C8B-B14F-4D97-AF65-F5344CB8AC3E}">
        <p14:creationId xmlns:p14="http://schemas.microsoft.com/office/powerpoint/2010/main" val="154625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BD3F09-681B-C03F-4FD2-41883A924C88}"/>
              </a:ext>
            </a:extLst>
          </p:cNvPr>
          <p:cNvPicPr>
            <a:picLocks noChangeAspect="1"/>
          </p:cNvPicPr>
          <p:nvPr/>
        </p:nvPicPr>
        <p:blipFill>
          <a:blip r:embed="rId2"/>
          <a:stretch>
            <a:fillRect/>
          </a:stretch>
        </p:blipFill>
        <p:spPr>
          <a:xfrm>
            <a:off x="4019344" y="1231270"/>
            <a:ext cx="7078220" cy="4085099"/>
          </a:xfrm>
          <a:prstGeom prst="rect">
            <a:avLst/>
          </a:prstGeom>
        </p:spPr>
      </p:pic>
      <p:sp>
        <p:nvSpPr>
          <p:cNvPr id="2" name="Title 1"/>
          <p:cNvSpPr>
            <a:spLocks noGrp="1"/>
          </p:cNvSpPr>
          <p:nvPr>
            <p:ph type="title"/>
          </p:nvPr>
        </p:nvSpPr>
        <p:spPr>
          <a:xfrm>
            <a:off x="252918" y="852257"/>
            <a:ext cx="3129473" cy="5149048"/>
          </a:xfrm>
        </p:spPr>
        <p:txBody>
          <a:bodyPr/>
          <a:lstStyle/>
          <a:p>
            <a:r>
              <a:rPr lang="en-US">
                <a:latin typeface="Myriad Pro" panose="020B0503030403020204" pitchFamily="34" charset="0"/>
              </a:rPr>
              <a:t>Want to look at all options? </a:t>
            </a:r>
          </a:p>
        </p:txBody>
      </p:sp>
      <p:cxnSp>
        <p:nvCxnSpPr>
          <p:cNvPr id="11" name="Straight Arrow Connector 10">
            <a:extLst>
              <a:ext uri="{FF2B5EF4-FFF2-40B4-BE49-F238E27FC236}">
                <a16:creationId xmlns:a16="http://schemas.microsoft.com/office/drawing/2014/main" id="{170EED27-1DF4-4366-B2C3-46FA7FD1E797}"/>
              </a:ext>
            </a:extLst>
          </p:cNvPr>
          <p:cNvCxnSpPr>
            <a:cxnSpLocks/>
          </p:cNvCxnSpPr>
          <p:nvPr/>
        </p:nvCxnSpPr>
        <p:spPr>
          <a:xfrm flipH="1">
            <a:off x="6225309" y="2702923"/>
            <a:ext cx="840509" cy="46733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A38F787-D255-407B-915A-84E34C428082}"/>
              </a:ext>
            </a:extLst>
          </p:cNvPr>
          <p:cNvCxnSpPr>
            <a:cxnSpLocks/>
          </p:cNvCxnSpPr>
          <p:nvPr/>
        </p:nvCxnSpPr>
        <p:spPr>
          <a:xfrm flipV="1">
            <a:off x="2344889" y="4202545"/>
            <a:ext cx="1774529" cy="287717"/>
          </a:xfrm>
          <a:prstGeom prst="straightConnector1">
            <a:avLst/>
          </a:prstGeom>
          <a:ln w="603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030BCC4-81EE-4A2C-9CCB-7363E9DADE29}"/>
              </a:ext>
            </a:extLst>
          </p:cNvPr>
          <p:cNvCxnSpPr>
            <a:cxnSpLocks/>
          </p:cNvCxnSpPr>
          <p:nvPr/>
        </p:nvCxnSpPr>
        <p:spPr>
          <a:xfrm flipV="1">
            <a:off x="8537418" y="4346403"/>
            <a:ext cx="0" cy="803850"/>
          </a:xfrm>
          <a:prstGeom prst="straightConnector1">
            <a:avLst/>
          </a:prstGeom>
          <a:ln w="603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FAF572-6D1C-4319-A0A7-24C58C08FCBA}"/>
              </a:ext>
            </a:extLst>
          </p:cNvPr>
          <p:cNvSpPr txBox="1"/>
          <p:nvPr/>
        </p:nvSpPr>
        <p:spPr>
          <a:xfrm>
            <a:off x="117048" y="98288"/>
            <a:ext cx="4455683" cy="800219"/>
          </a:xfrm>
          <a:prstGeom prst="rect">
            <a:avLst/>
          </a:prstGeom>
          <a:noFill/>
        </p:spPr>
        <p:txBody>
          <a:bodyPr wrap="square">
            <a:spAutoFit/>
          </a:bodyPr>
          <a:lstStyle/>
          <a:p>
            <a:r>
              <a:rPr lang="en-US" sz="2800">
                <a:effectLst>
                  <a:outerShdw blurRad="38100" dist="38100" dir="2700000" algn="tl">
                    <a:srgbClr val="000000">
                      <a:alpha val="43137"/>
                    </a:srgbClr>
                  </a:outerShdw>
                </a:effectLst>
                <a:highlight>
                  <a:srgbClr val="FFFF00"/>
                </a:highlight>
                <a:latin typeface="Myriad Pro" pitchFamily="34" charset="0"/>
                <a:hlinkClick r:id="rId3">
                  <a:extLst>
                    <a:ext uri="{A12FA001-AC4F-418D-AE19-62706E023703}">
                      <ahyp:hlinkClr xmlns:ahyp="http://schemas.microsoft.com/office/drawing/2018/hyperlinkcolor" val="tx"/>
                    </a:ext>
                  </a:extLst>
                </a:hlinkClick>
              </a:rPr>
              <a:t>www.careerbridge.wa.gov</a:t>
            </a:r>
            <a:endParaRPr lang="en-US" sz="2800">
              <a:effectLst>
                <a:outerShdw blurRad="38100" dist="38100" dir="2700000" algn="tl">
                  <a:srgbClr val="000000">
                    <a:alpha val="43137"/>
                  </a:srgbClr>
                </a:outerShdw>
              </a:effectLst>
              <a:highlight>
                <a:srgbClr val="FFFF00"/>
              </a:highlight>
              <a:latin typeface="Myriad Pro" pitchFamily="34" charset="0"/>
            </a:endParaRPr>
          </a:p>
          <a:p>
            <a:endParaRPr lang="en-US"/>
          </a:p>
        </p:txBody>
      </p:sp>
      <p:sp>
        <p:nvSpPr>
          <p:cNvPr id="18" name="TextBox 17">
            <a:extLst>
              <a:ext uri="{FF2B5EF4-FFF2-40B4-BE49-F238E27FC236}">
                <a16:creationId xmlns:a16="http://schemas.microsoft.com/office/drawing/2014/main" id="{A6DCC52B-5601-BCC4-9F0E-E3195606191E}"/>
              </a:ext>
            </a:extLst>
          </p:cNvPr>
          <p:cNvSpPr txBox="1"/>
          <p:nvPr/>
        </p:nvSpPr>
        <p:spPr>
          <a:xfrm>
            <a:off x="252918" y="4490262"/>
            <a:ext cx="3558591" cy="1938992"/>
          </a:xfrm>
          <a:prstGeom prst="rect">
            <a:avLst/>
          </a:prstGeom>
          <a:noFill/>
          <a:ln w="44450">
            <a:solidFill>
              <a:schemeClr val="accent2">
                <a:lumMod val="60000"/>
                <a:lumOff val="40000"/>
              </a:schemeClr>
            </a:solidFill>
          </a:ln>
        </p:spPr>
        <p:txBody>
          <a:bodyPr wrap="square" rtlCol="0">
            <a:spAutoFit/>
          </a:bodyPr>
          <a:lstStyle/>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Myriad Pro" pitchFamily="34" charset="0"/>
              </a:rPr>
              <a:t>Keep </a:t>
            </a:r>
            <a:r>
              <a:rPr lang="en-US" sz="2400" i="1" dirty="0">
                <a:effectLst>
                  <a:outerShdw blurRad="38100" dist="38100" dir="2700000" algn="tl">
                    <a:srgbClr val="000000">
                      <a:alpha val="43137"/>
                    </a:srgbClr>
                  </a:outerShdw>
                </a:effectLst>
                <a:latin typeface="Myriad Pro" pitchFamily="34" charset="0"/>
              </a:rPr>
              <a:t>All Education Types</a:t>
            </a:r>
          </a:p>
          <a:p>
            <a:pPr marL="285750" indent="-285750">
              <a:buFont typeface="Arial" panose="020B0604020202020204" pitchFamily="34" charset="0"/>
              <a:buChar char="•"/>
            </a:pPr>
            <a:r>
              <a:rPr lang="en-US" sz="2400" dirty="0">
                <a:effectLst>
                  <a:outerShdw blurRad="38100" dist="38100" dir="2700000" algn="tl">
                    <a:srgbClr val="000000">
                      <a:alpha val="43137"/>
                    </a:srgbClr>
                  </a:outerShdw>
                </a:effectLst>
                <a:latin typeface="Myriad Pro" pitchFamily="34" charset="0"/>
              </a:rPr>
              <a:t>Review your results for:</a:t>
            </a:r>
          </a:p>
          <a:p>
            <a:pPr marL="742950" lvl="1" indent="-285750">
              <a:buFont typeface="Arial" panose="020B0604020202020204" pitchFamily="34" charset="0"/>
              <a:buChar char="•"/>
            </a:pPr>
            <a:r>
              <a:rPr lang="en-US" sz="2400" dirty="0">
                <a:effectLst>
                  <a:outerShdw blurRad="38100" dist="38100" dir="2700000" algn="tl">
                    <a:srgbClr val="000000">
                      <a:alpha val="43137"/>
                    </a:srgbClr>
                  </a:outerShdw>
                </a:effectLst>
                <a:latin typeface="Myriad Pro" pitchFamily="34" charset="0"/>
              </a:rPr>
              <a:t>Apprenticeships</a:t>
            </a:r>
          </a:p>
          <a:p>
            <a:pPr marL="742950" lvl="1" indent="-285750">
              <a:buFont typeface="Arial" panose="020B0604020202020204" pitchFamily="34" charset="0"/>
              <a:buChar char="•"/>
            </a:pPr>
            <a:r>
              <a:rPr lang="en-US" sz="2400" dirty="0">
                <a:effectLst>
                  <a:outerShdw blurRad="38100" dist="38100" dir="2700000" algn="tl">
                    <a:srgbClr val="000000">
                      <a:alpha val="43137"/>
                    </a:srgbClr>
                  </a:outerShdw>
                </a:effectLst>
                <a:latin typeface="Myriad Pro" pitchFamily="34" charset="0"/>
              </a:rPr>
              <a:t>Certificates</a:t>
            </a:r>
          </a:p>
          <a:p>
            <a:pPr marL="742950" lvl="1" indent="-285750">
              <a:buFont typeface="Arial" panose="020B0604020202020204" pitchFamily="34" charset="0"/>
              <a:buChar char="•"/>
            </a:pPr>
            <a:r>
              <a:rPr lang="en-US" sz="2400" dirty="0">
                <a:effectLst>
                  <a:outerShdw blurRad="38100" dist="38100" dir="2700000" algn="tl">
                    <a:srgbClr val="000000">
                      <a:alpha val="43137"/>
                    </a:srgbClr>
                  </a:outerShdw>
                </a:effectLst>
                <a:latin typeface="Myriad Pro" pitchFamily="34" charset="0"/>
              </a:rPr>
              <a:t>Degrees etc.  </a:t>
            </a:r>
          </a:p>
        </p:txBody>
      </p:sp>
      <p:sp>
        <p:nvSpPr>
          <p:cNvPr id="21" name="TextBox 20">
            <a:extLst>
              <a:ext uri="{FF2B5EF4-FFF2-40B4-BE49-F238E27FC236}">
                <a16:creationId xmlns:a16="http://schemas.microsoft.com/office/drawing/2014/main" id="{C534F380-5224-F14B-69B2-B4BC77894D40}"/>
              </a:ext>
            </a:extLst>
          </p:cNvPr>
          <p:cNvSpPr txBox="1"/>
          <p:nvPr/>
        </p:nvSpPr>
        <p:spPr>
          <a:xfrm>
            <a:off x="7934036" y="5162010"/>
            <a:ext cx="2105892" cy="369332"/>
          </a:xfrm>
          <a:prstGeom prst="rect">
            <a:avLst/>
          </a:prstGeom>
          <a:noFill/>
          <a:ln w="47625">
            <a:solidFill>
              <a:schemeClr val="accent2"/>
            </a:solidFill>
          </a:ln>
        </p:spPr>
        <p:txBody>
          <a:bodyPr wrap="square" rtlCol="0">
            <a:spAutoFit/>
          </a:bodyPr>
          <a:lstStyle/>
          <a:p>
            <a:pPr marL="285750" indent="-285750">
              <a:buFont typeface="Arial" panose="020B0604020202020204" pitchFamily="34" charset="0"/>
              <a:buChar char="•"/>
            </a:pPr>
            <a:r>
              <a:rPr lang="en-US">
                <a:effectLst>
                  <a:outerShdw blurRad="38100" dist="38100" dir="2700000" algn="tl">
                    <a:srgbClr val="000000">
                      <a:alpha val="43137"/>
                    </a:srgbClr>
                  </a:outerShdw>
                </a:effectLst>
                <a:latin typeface="Myriad Pro" pitchFamily="34" charset="0"/>
              </a:rPr>
              <a:t>Filter by location</a:t>
            </a:r>
            <a:endParaRPr lang="en-US" dirty="0">
              <a:effectLst>
                <a:outerShdw blurRad="38100" dist="38100" dir="2700000" algn="tl">
                  <a:srgbClr val="000000">
                    <a:alpha val="43137"/>
                  </a:srgbClr>
                </a:outerShdw>
              </a:effectLst>
              <a:latin typeface="Myriad Pro" pitchFamily="34" charset="0"/>
            </a:endParaRPr>
          </a:p>
        </p:txBody>
      </p:sp>
      <p:sp>
        <p:nvSpPr>
          <p:cNvPr id="24" name="TextBox 23">
            <a:extLst>
              <a:ext uri="{FF2B5EF4-FFF2-40B4-BE49-F238E27FC236}">
                <a16:creationId xmlns:a16="http://schemas.microsoft.com/office/drawing/2014/main" id="{34F83004-CEA8-A5FE-4122-A202D611A0F5}"/>
              </a:ext>
            </a:extLst>
          </p:cNvPr>
          <p:cNvSpPr txBox="1"/>
          <p:nvPr/>
        </p:nvSpPr>
        <p:spPr>
          <a:xfrm>
            <a:off x="7065818" y="2443719"/>
            <a:ext cx="2439501" cy="369332"/>
          </a:xfrm>
          <a:prstGeom prst="rect">
            <a:avLst/>
          </a:prstGeom>
          <a:noFill/>
          <a:ln w="41275">
            <a:solidFill>
              <a:schemeClr val="accent2"/>
            </a:solidFill>
          </a:ln>
        </p:spPr>
        <p:txBody>
          <a:bodyPr wrap="square" rtlCol="0">
            <a:spAutoFit/>
          </a:bodyPr>
          <a:lstStyle/>
          <a:p>
            <a:pPr marL="285750" indent="-285750">
              <a:buFont typeface="Arial" panose="020B0604020202020204" pitchFamily="34" charset="0"/>
              <a:buChar char="•"/>
            </a:pPr>
            <a:r>
              <a:rPr lang="en-US">
                <a:effectLst>
                  <a:outerShdw blurRad="38100" dist="38100" dir="2700000" algn="tl">
                    <a:srgbClr val="000000">
                      <a:alpha val="43137"/>
                    </a:srgbClr>
                  </a:outerShdw>
                </a:effectLst>
                <a:latin typeface="Myriad Pro" pitchFamily="34" charset="0"/>
              </a:rPr>
              <a:t>Type in interest area</a:t>
            </a:r>
            <a:endParaRPr lang="en-US" dirty="0">
              <a:effectLst>
                <a:outerShdw blurRad="38100" dist="38100" dir="2700000" algn="tl">
                  <a:srgbClr val="000000">
                    <a:alpha val="43137"/>
                  </a:srgbClr>
                </a:outerShdw>
              </a:effectLst>
              <a:latin typeface="Myriad Pro" pitchFamily="34" charset="0"/>
            </a:endParaRPr>
          </a:p>
        </p:txBody>
      </p:sp>
    </p:spTree>
    <p:extLst>
      <p:ext uri="{BB962C8B-B14F-4D97-AF65-F5344CB8AC3E}">
        <p14:creationId xmlns:p14="http://schemas.microsoft.com/office/powerpoint/2010/main" val="260180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E6D2-3988-6AB9-9C48-73C8942BB7A4}"/>
              </a:ext>
            </a:extLst>
          </p:cNvPr>
          <p:cNvSpPr>
            <a:spLocks noGrp="1"/>
          </p:cNvSpPr>
          <p:nvPr>
            <p:ph type="title"/>
          </p:nvPr>
        </p:nvSpPr>
        <p:spPr/>
        <p:txBody>
          <a:bodyPr/>
          <a:lstStyle/>
          <a:p>
            <a:r>
              <a:rPr lang="en-US" sz="4000" b="1" dirty="0"/>
              <a:t>OCT. 7 </a:t>
            </a:r>
            <a:br>
              <a:rPr lang="en-US" dirty="0"/>
            </a:br>
            <a:r>
              <a:rPr lang="en-US" dirty="0"/>
              <a:t>Trade Up Event</a:t>
            </a:r>
            <a:br>
              <a:rPr lang="en-US" dirty="0"/>
            </a:br>
            <a:br>
              <a:rPr lang="en-US" dirty="0"/>
            </a:br>
            <a:br>
              <a:rPr lang="en-US" dirty="0"/>
            </a:br>
            <a:r>
              <a:rPr lang="en-US" dirty="0"/>
              <a:t>See Mr. Dahlke for more info</a:t>
            </a:r>
          </a:p>
        </p:txBody>
      </p:sp>
      <p:pic>
        <p:nvPicPr>
          <p:cNvPr id="5" name="Picture 4">
            <a:extLst>
              <a:ext uri="{FF2B5EF4-FFF2-40B4-BE49-F238E27FC236}">
                <a16:creationId xmlns:a16="http://schemas.microsoft.com/office/drawing/2014/main" id="{7CCDA389-C953-1FA8-42C6-CB3E375DD163}"/>
              </a:ext>
            </a:extLst>
          </p:cNvPr>
          <p:cNvPicPr>
            <a:picLocks noChangeAspect="1"/>
          </p:cNvPicPr>
          <p:nvPr/>
        </p:nvPicPr>
        <p:blipFill>
          <a:blip r:embed="rId2"/>
          <a:stretch>
            <a:fillRect/>
          </a:stretch>
        </p:blipFill>
        <p:spPr>
          <a:xfrm>
            <a:off x="5075301" y="262677"/>
            <a:ext cx="4632982" cy="6323501"/>
          </a:xfrm>
          <a:prstGeom prst="rect">
            <a:avLst/>
          </a:prstGeom>
          <a:ln w="34925">
            <a:solidFill>
              <a:srgbClr val="00B050"/>
            </a:solidFill>
          </a:ln>
        </p:spPr>
      </p:pic>
    </p:spTree>
    <p:extLst>
      <p:ext uri="{BB962C8B-B14F-4D97-AF65-F5344CB8AC3E}">
        <p14:creationId xmlns:p14="http://schemas.microsoft.com/office/powerpoint/2010/main" val="3458169984"/>
      </p:ext>
    </p:extLst>
  </p:cSld>
  <p:clrMapOvr>
    <a:masterClrMapping/>
  </p:clrMapOvr>
</p:sld>
</file>

<file path=ppt/theme/theme1.xml><?xml version="1.0" encoding="utf-8"?>
<a:theme xmlns:a="http://schemas.openxmlformats.org/drawingml/2006/main" name="Frame">
  <a:themeElements>
    <a:clrScheme name="Custom 1">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D8F1F6"/>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wner xmlns="f10189c7-df8c-4961-aff8-4034043549e7">
      <UserInfo>
        <DisplayName/>
        <AccountId xsi:nil="true"/>
        <AccountType/>
      </UserInfo>
    </Owner>
    <Students xmlns="f10189c7-df8c-4961-aff8-4034043549e7">
      <UserInfo>
        <DisplayName/>
        <AccountId xsi:nil="true"/>
        <AccountType/>
      </UserInfo>
    </Students>
    <CultureName xmlns="f10189c7-df8c-4961-aff8-4034043549e7" xsi:nil="true"/>
    <Has_Teacher_Only_SectionGroup xmlns="f10189c7-df8c-4961-aff8-4034043549e7" xsi:nil="true"/>
    <NotebookType xmlns="f10189c7-df8c-4961-aff8-4034043549e7" xsi:nil="true"/>
    <FolderType xmlns="f10189c7-df8c-4961-aff8-4034043549e7" xsi:nil="true"/>
    <DefaultSectionNames xmlns="f10189c7-df8c-4961-aff8-4034043549e7" xsi:nil="true"/>
    <Is_Collaboration_Space_Locked xmlns="f10189c7-df8c-4961-aff8-4034043549e7" xsi:nil="true"/>
    <Teachers xmlns="f10189c7-df8c-4961-aff8-4034043549e7">
      <UserInfo>
        <DisplayName/>
        <AccountId xsi:nil="true"/>
        <AccountType/>
      </UserInfo>
    </Teachers>
    <Self_Registration_Enabled xmlns="f10189c7-df8c-4961-aff8-4034043549e7" xsi:nil="true"/>
    <AppVersion xmlns="f10189c7-df8c-4961-aff8-4034043549e7" xsi:nil="true"/>
    <Invited_Students xmlns="f10189c7-df8c-4961-aff8-4034043549e7" xsi:nil="true"/>
    <Templates xmlns="f10189c7-df8c-4961-aff8-4034043549e7" xsi:nil="true"/>
    <Self_Registration_Enabled0 xmlns="f10189c7-df8c-4961-aff8-4034043549e7" xsi:nil="true"/>
    <Student_Groups xmlns="f10189c7-df8c-4961-aff8-4034043549e7">
      <UserInfo>
        <DisplayName/>
        <AccountId xsi:nil="true"/>
        <AccountType/>
      </UserInfo>
    </Student_Groups>
    <Invited_Teachers xmlns="f10189c7-df8c-4961-aff8-4034043549e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B80DC686E1C445B5413CE6299F5D31" ma:contentTypeVersion="29" ma:contentTypeDescription="Create a new document." ma:contentTypeScope="" ma:versionID="72ea6d1400c533c90b8e77d66334a5a4">
  <xsd:schema xmlns:xsd="http://www.w3.org/2001/XMLSchema" xmlns:xs="http://www.w3.org/2001/XMLSchema" xmlns:p="http://schemas.microsoft.com/office/2006/metadata/properties" xmlns:ns3="f10189c7-df8c-4961-aff8-4034043549e7" xmlns:ns4="7df8c8bc-f7fe-498b-9891-d7bd734fd6de" targetNamespace="http://schemas.microsoft.com/office/2006/metadata/properties" ma:root="true" ma:fieldsID="9f76213d16e6753917bb7b8201f8c8f3" ns3:_="" ns4:_="">
    <xsd:import namespace="f10189c7-df8c-4961-aff8-4034043549e7"/>
    <xsd:import namespace="7df8c8bc-f7fe-498b-9891-d7bd734fd6de"/>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3:CultureName" minOccurs="0"/>
                <xsd:element ref="ns3:Has_Teacher_Only_SectionGroup" minOccurs="0"/>
                <xsd:element ref="ns3:Is_Collaboration_Space_Locked" minOccurs="0"/>
                <xsd:element ref="ns3:MediaServiceMetadata" minOccurs="0"/>
                <xsd:element ref="ns3:MediaServiceFastMetadata" minOccurs="0"/>
                <xsd:element ref="ns3:MediaServiceDateTaken" minOccurs="0"/>
                <xsd:element ref="ns3:MediaServiceAutoTags" minOccurs="0"/>
                <xsd:element ref="ns3:MediaServiceLocation" minOccurs="0"/>
                <xsd:element ref="ns3:Templates" minOccurs="0"/>
                <xsd:element ref="ns3:Self_Registration_Enabled0"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0189c7-df8c-4961-aff8-4034043549e7"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CultureName" ma:index="22" nillable="true" ma:displayName="Culture Name" ma:internalName="CultureName">
      <xsd:simpleType>
        <xsd:restriction base="dms:Text"/>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MediaServiceDateTaken" ma:index="27" nillable="true" ma:displayName="MediaServiceDateTaken" ma:description="" ma:hidden="true" ma:internalName="MediaServiceDateTaken" ma:readOnly="true">
      <xsd:simpleType>
        <xsd:restriction base="dms:Text"/>
      </xsd:simpleType>
    </xsd:element>
    <xsd:element name="MediaServiceAutoTags" ma:index="28" nillable="true" ma:displayName="MediaServiceAutoTags" ma:description="" ma:internalName="MediaServiceAutoTags" ma:readOnly="true">
      <xsd:simpleType>
        <xsd:restriction base="dms:Text"/>
      </xsd:simpleType>
    </xsd:element>
    <xsd:element name="MediaServiceLocation" ma:index="29" nillable="true" ma:displayName="MediaServiceLocation" ma:description="" ma:internalName="MediaServiceLocation" ma:readOnly="true">
      <xsd:simpleType>
        <xsd:restriction base="dms:Text"/>
      </xsd:simpleType>
    </xsd:element>
    <xsd:element name="Templates" ma:index="30" nillable="true" ma:displayName="Templates" ma:internalName="Templates">
      <xsd:simpleType>
        <xsd:restriction base="dms:Note">
          <xsd:maxLength value="255"/>
        </xsd:restriction>
      </xsd:simpleType>
    </xsd:element>
    <xsd:element name="Self_Registration_Enabled0" ma:index="31" nillable="true" ma:displayName="Self Registration Enabled" ma:internalName="Self_Registration_Enabled0">
      <xsd:simpleType>
        <xsd:restriction base="dms:Boolean"/>
      </xsd:simpleType>
    </xsd:element>
    <xsd:element name="MediaServiceOCR" ma:index="32" nillable="true" ma:displayName="MediaServiceOCR" ma:internalName="MediaServiceOCR" ma:readOnly="true">
      <xsd:simpleType>
        <xsd:restriction base="dms:Note">
          <xsd:maxLength value="255"/>
        </xsd:restriction>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8c8bc-f7fe-498b-9891-d7bd734fd6de"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SharingHintHash" ma:index="21"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C64D90-08FF-4499-AA0C-ED71FCEBBFCA}">
  <ds:schemaRefs>
    <ds:schemaRef ds:uri="http://schemas.microsoft.com/office/2006/documentManagement/types"/>
    <ds:schemaRef ds:uri="f10189c7-df8c-4961-aff8-4034043549e7"/>
    <ds:schemaRef ds:uri="http://purl.org/dc/elements/1.1/"/>
    <ds:schemaRef ds:uri="7df8c8bc-f7fe-498b-9891-d7bd734fd6de"/>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09594F1-E8C0-4574-8F12-BD2027299189}">
  <ds:schemaRefs>
    <ds:schemaRef ds:uri="7df8c8bc-f7fe-498b-9891-d7bd734fd6de"/>
    <ds:schemaRef ds:uri="f10189c7-df8c-4961-aff8-4034043549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FE1595-79E4-4C2D-825F-5268829744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3341</TotalTime>
  <Words>1214</Words>
  <Application>Microsoft Office PowerPoint</Application>
  <PresentationFormat>Widescreen</PresentationFormat>
  <Paragraphs>147</Paragraphs>
  <Slides>29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Black</vt:lpstr>
      <vt:lpstr>Calibri</vt:lpstr>
      <vt:lpstr>Corbel</vt:lpstr>
      <vt:lpstr>Myriad Pro</vt:lpstr>
      <vt:lpstr>Wingdings</vt:lpstr>
      <vt:lpstr>Wingdings 2</vt:lpstr>
      <vt:lpstr>Frame</vt:lpstr>
      <vt:lpstr>Post-HS Options!  Military, work, apprenticeships, internships, certificate programs, trade school, etc.</vt:lpstr>
      <vt:lpstr>We’re here  to help!</vt:lpstr>
      <vt:lpstr>Remember to invite your parent(s) / guardian(s) </vt:lpstr>
      <vt:lpstr>What is post-secondary?</vt:lpstr>
      <vt:lpstr>Guaranteed Admission Program (GAP)</vt:lpstr>
      <vt:lpstr>Job Prep</vt:lpstr>
      <vt:lpstr>Career Bridge Washington</vt:lpstr>
      <vt:lpstr>Want to look at all options? </vt:lpstr>
      <vt:lpstr>OCT. 7  Trade Up Event   See Mr. Dahlke for more info</vt:lpstr>
      <vt:lpstr>Advanced Manufacturing Training &amp; Education Center (AMTEC)  Everett Community College</vt:lpstr>
      <vt:lpstr>Washington Aerospace Training &amp; Research Center (WATR)   Edmonds College</vt:lpstr>
      <vt:lpstr>Apprenticeships</vt:lpstr>
      <vt:lpstr>Apprenticeships</vt:lpstr>
      <vt:lpstr>Certifications</vt:lpstr>
      <vt:lpstr>WA Community &amp; Technical College Programs</vt:lpstr>
      <vt:lpstr>Community &amp; Technical College Application</vt:lpstr>
      <vt:lpstr>Military Options</vt:lpstr>
      <vt:lpstr>PowerPoint Presentation</vt:lpstr>
      <vt:lpstr>Job Corps</vt:lpstr>
      <vt:lpstr>Peace Corps</vt:lpstr>
      <vt:lpstr>PowerPoint Presentation</vt:lpstr>
      <vt:lpstr>Requesting Transcripts</vt:lpstr>
      <vt:lpstr>Understanding App Process</vt:lpstr>
      <vt:lpstr>Financial Aid Opens Oct. 1  </vt:lpstr>
      <vt:lpstr>Financial Aid </vt:lpstr>
      <vt:lpstr>Financial Aid Assistance </vt:lpstr>
      <vt:lpstr>Scholarships </vt:lpstr>
      <vt:lpstr>Your High School &amp; Beyond Plan</vt:lpstr>
      <vt:lpstr>Important Dates &amp; Updates!</vt:lpstr>
    </vt:vector>
  </TitlesOfParts>
  <Company>Everett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Pewitt, Sarah K.</dc:creator>
  <cp:lastModifiedBy>Williams, Sarah E.</cp:lastModifiedBy>
  <cp:revision>8</cp:revision>
  <dcterms:created xsi:type="dcterms:W3CDTF">2017-09-11T21:41:32Z</dcterms:created>
  <dcterms:modified xsi:type="dcterms:W3CDTF">2025-09-29T16:18:24Z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0x01010033B80DC686E1C445B5413CE6299F5D31</vt:lpwstr>
  </property>
</Properties>
</file>